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83" r:id="rId2"/>
    <p:sldId id="277" r:id="rId3"/>
    <p:sldId id="279" r:id="rId4"/>
    <p:sldId id="281" r:id="rId5"/>
    <p:sldId id="280" r:id="rId6"/>
    <p:sldId id="278" r:id="rId7"/>
    <p:sldId id="284" r:id="rId8"/>
    <p:sldId id="285" r:id="rId9"/>
    <p:sldId id="286" r:id="rId10"/>
    <p:sldId id="287" r:id="rId11"/>
    <p:sldId id="289" r:id="rId12"/>
    <p:sldId id="282" r:id="rId13"/>
    <p:sldId id="290" r:id="rId14"/>
    <p:sldId id="291" r:id="rId15"/>
    <p:sldId id="293" r:id="rId16"/>
    <p:sldId id="292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12"/>
  </p:normalViewPr>
  <p:slideViewPr>
    <p:cSldViewPr snapToGrid="0">
      <p:cViewPr varScale="1">
        <p:scale>
          <a:sx n="102" d="100"/>
          <a:sy n="102" d="100"/>
        </p:scale>
        <p:origin x="138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5206E-73BD-864A-9F51-F45265BAD526}" type="datetimeFigureOut">
              <a:rPr lang="en-US" smtClean="0"/>
              <a:t>6/29/18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604E36-2EF2-6143-B894-9FD4D4732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78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CDF80EB-C025-FA42-8F21-C84B7FFB2354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38913" name="Text Box 1"/>
          <p:cNvSpPr txBox="1">
            <a:spLocks noChangeArrowheads="1"/>
          </p:cNvSpPr>
          <p:nvPr/>
        </p:nvSpPr>
        <p:spPr bwMode="auto">
          <a:xfrm>
            <a:off x="5181600" y="6477000"/>
            <a:ext cx="3962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r">
              <a:buClrTx/>
              <a:buFontTx/>
              <a:buNone/>
            </a:pPr>
            <a:fld id="{1E2F9371-79E1-6C42-89FB-09C09BEBC1EE}" type="slidenum">
              <a:rPr lang="en-US" altLang="en-US" sz="1200" b="0"/>
              <a:pPr algn="r">
                <a:buClrTx/>
                <a:buFontTx/>
                <a:buNone/>
              </a:pPr>
              <a:t>3</a:t>
            </a:fld>
            <a:endParaRPr lang="en-US" altLang="en-US" sz="1200" b="0"/>
          </a:p>
        </p:txBody>
      </p:sp>
      <p:sp>
        <p:nvSpPr>
          <p:cNvPr id="38914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8915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219200" y="3190875"/>
            <a:ext cx="6705600" cy="322897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4288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EE61C83-6C7F-E743-9A8B-11E9C7C2B66A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41985" name="Text Box 1"/>
          <p:cNvSpPr txBox="1">
            <a:spLocks noChangeArrowheads="1"/>
          </p:cNvSpPr>
          <p:nvPr/>
        </p:nvSpPr>
        <p:spPr bwMode="auto">
          <a:xfrm>
            <a:off x="5181600" y="6477000"/>
            <a:ext cx="3959225" cy="37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r">
              <a:buClrTx/>
              <a:buFontTx/>
              <a:buNone/>
            </a:pPr>
            <a:fld id="{791104C0-D7CA-0549-8CB6-0E5327446341}" type="slidenum">
              <a:rPr lang="en-US" altLang="en-US" sz="1200" b="0"/>
              <a:pPr algn="r">
                <a:buClrTx/>
                <a:buFontTx/>
                <a:buNone/>
              </a:pPr>
              <a:t>4</a:t>
            </a:fld>
            <a:endParaRPr lang="en-US" altLang="en-US" sz="1200" b="0"/>
          </a:p>
        </p:txBody>
      </p:sp>
      <p:sp>
        <p:nvSpPr>
          <p:cNvPr id="41986" name="Text Box 2"/>
          <p:cNvSpPr txBox="1">
            <a:spLocks noChangeArrowheads="1"/>
          </p:cNvSpPr>
          <p:nvPr/>
        </p:nvSpPr>
        <p:spPr bwMode="auto">
          <a:xfrm>
            <a:off x="5181600" y="6477000"/>
            <a:ext cx="3962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r">
              <a:buClrTx/>
              <a:buFontTx/>
              <a:buNone/>
            </a:pPr>
            <a:fld id="{935A1132-AA32-304A-A905-A59C6C8C7EC3}" type="slidenum">
              <a:rPr lang="en-US" altLang="en-US" sz="1200" b="0"/>
              <a:pPr algn="r">
                <a:buClrTx/>
                <a:buFontTx/>
                <a:buNone/>
              </a:pPr>
              <a:t>4</a:t>
            </a:fld>
            <a:endParaRPr lang="en-US" altLang="en-US" sz="1200" b="0"/>
          </a:p>
        </p:txBody>
      </p:sp>
      <p:sp>
        <p:nvSpPr>
          <p:cNvPr id="41987" name="Text Box 3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1988" name="Text Box 4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219200" y="3195638"/>
            <a:ext cx="6705600" cy="321945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326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1F4899C-6D3A-2745-9EBF-FE75197FD69A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39937" name="Text Box 1"/>
          <p:cNvSpPr txBox="1">
            <a:spLocks noChangeArrowheads="1"/>
          </p:cNvSpPr>
          <p:nvPr/>
        </p:nvSpPr>
        <p:spPr bwMode="auto">
          <a:xfrm>
            <a:off x="5181600" y="6477000"/>
            <a:ext cx="3962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r">
              <a:buClrTx/>
              <a:buFontTx/>
              <a:buNone/>
            </a:pPr>
            <a:fld id="{5CB1B2EF-B341-C14F-89BE-1D29E661F031}" type="slidenum">
              <a:rPr lang="en-US" altLang="en-US" sz="1200" b="0"/>
              <a:pPr algn="r">
                <a:buClrTx/>
                <a:buFontTx/>
                <a:buNone/>
              </a:pPr>
              <a:t>5</a:t>
            </a:fld>
            <a:endParaRPr lang="en-US" altLang="en-US" sz="1200" b="0"/>
          </a:p>
        </p:txBody>
      </p:sp>
      <p:sp>
        <p:nvSpPr>
          <p:cNvPr id="39938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9939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219200" y="3190875"/>
            <a:ext cx="6705600" cy="322897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573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0741CF6-2DD2-4D49-998C-6D5EC3310B28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31745" name="Text Box 1"/>
          <p:cNvSpPr txBox="1">
            <a:spLocks noChangeArrowheads="1"/>
          </p:cNvSpPr>
          <p:nvPr/>
        </p:nvSpPr>
        <p:spPr bwMode="auto">
          <a:xfrm>
            <a:off x="5181600" y="6477000"/>
            <a:ext cx="3962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r">
              <a:buClrTx/>
              <a:buFontTx/>
              <a:buNone/>
            </a:pPr>
            <a:fld id="{83F3FDED-2B83-AF43-A0A5-5728D1ED0277}" type="slidenum">
              <a:rPr lang="en-US" altLang="en-US" sz="1200" b="0"/>
              <a:pPr algn="r">
                <a:buClrTx/>
                <a:buFontTx/>
                <a:buNone/>
              </a:pPr>
              <a:t>6</a:t>
            </a:fld>
            <a:endParaRPr lang="en-US" altLang="en-US" sz="1200" b="0"/>
          </a:p>
        </p:txBody>
      </p:sp>
      <p:sp>
        <p:nvSpPr>
          <p:cNvPr id="31746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44800" y="533400"/>
            <a:ext cx="3454400" cy="2590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1747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219200" y="3190875"/>
            <a:ext cx="6705600" cy="322897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8899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7486-546A-9140-9B9F-B63B12246FFD}" type="datetimeFigureOut">
              <a:rPr lang="en-US" smtClean="0"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55A0D-D4FF-274A-8CF9-8FDBDE380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59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7486-546A-9140-9B9F-B63B12246FFD}" type="datetimeFigureOut">
              <a:rPr lang="en-US" smtClean="0"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55A0D-D4FF-274A-8CF9-8FDBDE380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38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7486-546A-9140-9B9F-B63B12246FFD}" type="datetimeFigureOut">
              <a:rPr lang="en-US" smtClean="0"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55A0D-D4FF-274A-8CF9-8FDBDE380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611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7486-546A-9140-9B9F-B63B12246FFD}" type="datetimeFigureOut">
              <a:rPr lang="en-US" smtClean="0"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55A0D-D4FF-274A-8CF9-8FDBDE380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696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7486-546A-9140-9B9F-B63B12246FFD}" type="datetimeFigureOut">
              <a:rPr lang="en-US" smtClean="0"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55A0D-D4FF-274A-8CF9-8FDBDE380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016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7486-546A-9140-9B9F-B63B12246FFD}" type="datetimeFigureOut">
              <a:rPr lang="en-US" smtClean="0"/>
              <a:t>6/29/18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55A0D-D4FF-274A-8CF9-8FDBDE380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69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7486-546A-9140-9B9F-B63B12246FFD}" type="datetimeFigureOut">
              <a:rPr lang="en-US" smtClean="0"/>
              <a:t>6/29/18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55A0D-D4FF-274A-8CF9-8FDBDE380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38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7486-546A-9140-9B9F-B63B12246FFD}" type="datetimeFigureOut">
              <a:rPr lang="en-US" smtClean="0"/>
              <a:t>6/29/18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55A0D-D4FF-274A-8CF9-8FDBDE380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267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7486-546A-9140-9B9F-B63B12246FFD}" type="datetimeFigureOut">
              <a:rPr lang="en-US" smtClean="0"/>
              <a:t>6/29/18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55A0D-D4FF-274A-8CF9-8FDBDE380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230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7486-546A-9140-9B9F-B63B12246FFD}" type="datetimeFigureOut">
              <a:rPr lang="en-US" smtClean="0"/>
              <a:t>6/29/18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55A0D-D4FF-274A-8CF9-8FDBDE380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06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7486-546A-9140-9B9F-B63B12246FFD}" type="datetimeFigureOut">
              <a:rPr lang="en-US" smtClean="0"/>
              <a:t>6/29/18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55A0D-D4FF-274A-8CF9-8FDBDE380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83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F7486-546A-9140-9B9F-B63B12246FFD}" type="datetimeFigureOut">
              <a:rPr lang="en-US" smtClean="0"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55A0D-D4FF-274A-8CF9-8FDBDE380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84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hyperlink" Target="https://www.youtube.com/watch?v=tgEq4e9nQ5E&amp;list=PLKrE3vIFlewXRwOsuIxYEO7XUjCamoJHn" TargetMode="External"/><Relationship Id="rId5" Type="http://schemas.openxmlformats.org/officeDocument/2006/relationships/hyperlink" Target="https://www.youtube.com/watch?v=KkMDCCdjyW8&amp;list=PL84A56BC7F4A1F852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cs106a.stanford.edu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sites.google.com/a/ku.edu.tr/comp130/" TargetMode="External"/><Relationship Id="rId3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51560" y="457200"/>
            <a:ext cx="704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Messages from last night</a:t>
            </a:r>
            <a:endParaRPr lang="en-US" sz="3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11480" y="1508760"/>
            <a:ext cx="839724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3600" dirty="0" smtClean="0"/>
              <a:t>Developing good habits for team work, no woman is an island</a:t>
            </a:r>
          </a:p>
          <a:p>
            <a:pPr marL="285750" indent="-285750">
              <a:buFontTx/>
              <a:buChar char="-"/>
            </a:pPr>
            <a:endParaRPr lang="en-US" sz="3600" dirty="0"/>
          </a:p>
          <a:p>
            <a:pPr marL="285750" indent="-285750">
              <a:buFontTx/>
              <a:buChar char="-"/>
            </a:pPr>
            <a:r>
              <a:rPr lang="en-US" sz="3600" dirty="0" smtClean="0"/>
              <a:t>Writing readable code with proper style</a:t>
            </a:r>
          </a:p>
          <a:p>
            <a:pPr marL="742950" lvl="1" indent="-285750">
              <a:buFontTx/>
              <a:buChar char="-"/>
            </a:pPr>
            <a:r>
              <a:rPr lang="en-US" sz="3200" dirty="0" smtClean="0"/>
              <a:t>Java’s popularity, </a:t>
            </a:r>
            <a:r>
              <a:rPr lang="en-US" sz="3200" dirty="0" err="1" smtClean="0"/>
              <a:t>Hazelcast’s</a:t>
            </a:r>
            <a:r>
              <a:rPr lang="en-US" sz="3200" dirty="0" smtClean="0"/>
              <a:t> success relies on easy re-usability</a:t>
            </a:r>
          </a:p>
          <a:p>
            <a:pPr marL="285750" indent="-285750">
              <a:buFontTx/>
              <a:buChar char="-"/>
            </a:pPr>
            <a:endParaRPr lang="en-US" sz="3600" dirty="0" smtClean="0"/>
          </a:p>
          <a:p>
            <a:pPr marL="285750" indent="-285750">
              <a:buFontTx/>
              <a:buChar char="-"/>
            </a:pPr>
            <a:r>
              <a:rPr lang="en-US" sz="3600" dirty="0" smtClean="0"/>
              <a:t>A lot of practice (i.e. doing bonus projects) in programming</a:t>
            </a:r>
          </a:p>
        </p:txBody>
      </p:sp>
    </p:spTree>
    <p:extLst>
      <p:ext uri="{BB962C8B-B14F-4D97-AF65-F5344CB8AC3E}">
        <p14:creationId xmlns:p14="http://schemas.microsoft.com/office/powerpoint/2010/main" val="134782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290" y="1888490"/>
            <a:ext cx="3263900" cy="35687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72440" y="182880"/>
            <a:ext cx="8229600" cy="88423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2060"/>
                </a:solidFill>
              </a:rPr>
              <a:t>Methods returning objects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92880" y="1950720"/>
            <a:ext cx="1219200" cy="228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940050" y="1066800"/>
            <a:ext cx="326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Color Spectrum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6430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1480" y="4538901"/>
            <a:ext cx="873252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highlight>
                  <a:srgbClr val="D4D4D4"/>
                </a:highlight>
                <a:latin typeface="Monaco" charset="0"/>
              </a:rPr>
              <a:t>GRect</a:t>
            </a:r>
            <a:r>
              <a:rPr lang="en-US" b="1" dirty="0">
                <a:solidFill>
                  <a:srgbClr val="000000"/>
                </a:solidFill>
                <a:highlight>
                  <a:srgbClr val="D4D4D4"/>
                </a:highlight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highlight>
                  <a:srgbClr val="D4D4D4"/>
                </a:highlight>
                <a:latin typeface="Monaco" charset="0"/>
              </a:rPr>
              <a:t>getColoredSquare</a:t>
            </a:r>
            <a:r>
              <a:rPr lang="en-US" b="1" dirty="0">
                <a:solidFill>
                  <a:srgbClr val="000000"/>
                </a:solidFill>
                <a:highlight>
                  <a:srgbClr val="D4D4D4"/>
                </a:highlight>
                <a:latin typeface="Monaco" charset="0"/>
              </a:rPr>
              <a:t>(</a:t>
            </a:r>
            <a:r>
              <a:rPr lang="en-US" b="1" dirty="0" err="1">
                <a:solidFill>
                  <a:srgbClr val="7F0055"/>
                </a:solidFill>
                <a:highlight>
                  <a:srgbClr val="D4D4D4"/>
                </a:highlight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highlight>
                  <a:srgbClr val="D4D4D4"/>
                </a:highlight>
                <a:latin typeface="Monaco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highlight>
                  <a:srgbClr val="D4D4D4"/>
                </a:highlight>
                <a:latin typeface="Monaco" charset="0"/>
              </a:rPr>
              <a:t>red</a:t>
            </a:r>
            <a:r>
              <a:rPr lang="en-US" b="1" dirty="0" err="1">
                <a:solidFill>
                  <a:srgbClr val="000000"/>
                </a:solidFill>
                <a:highlight>
                  <a:srgbClr val="D4D4D4"/>
                </a:highlight>
                <a:latin typeface="Monaco" charset="0"/>
              </a:rPr>
              <a:t>,</a:t>
            </a:r>
            <a:r>
              <a:rPr lang="en-US" b="1" dirty="0" err="1">
                <a:solidFill>
                  <a:srgbClr val="7F0055"/>
                </a:solidFill>
                <a:highlight>
                  <a:srgbClr val="D4D4D4"/>
                </a:highlight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highlight>
                  <a:srgbClr val="D4D4D4"/>
                </a:highlight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highlight>
                  <a:srgbClr val="D4D4D4"/>
                </a:highlight>
                <a:latin typeface="Monaco" charset="0"/>
              </a:rPr>
              <a:t>green</a:t>
            </a:r>
            <a:r>
              <a:rPr lang="en-US" b="1" dirty="0">
                <a:solidFill>
                  <a:srgbClr val="000000"/>
                </a:solidFill>
                <a:highlight>
                  <a:srgbClr val="D4D4D4"/>
                </a:highlight>
                <a:latin typeface="Monaco" charset="0"/>
              </a:rPr>
              <a:t>, </a:t>
            </a:r>
            <a:r>
              <a:rPr lang="en-US" b="1" dirty="0" err="1">
                <a:solidFill>
                  <a:srgbClr val="7F0055"/>
                </a:solidFill>
                <a:highlight>
                  <a:srgbClr val="D4D4D4"/>
                </a:highlight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highlight>
                  <a:srgbClr val="D4D4D4"/>
                </a:highlight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highlight>
                  <a:srgbClr val="D4D4D4"/>
                </a:highlight>
                <a:latin typeface="Monaco" charset="0"/>
              </a:rPr>
              <a:t>blue</a:t>
            </a:r>
            <a:r>
              <a:rPr lang="en-US" b="1" dirty="0">
                <a:solidFill>
                  <a:srgbClr val="000000"/>
                </a:solidFill>
                <a:highlight>
                  <a:srgbClr val="D4D4D4"/>
                </a:highlight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GRect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square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=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GRect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0000C0"/>
                </a:solidFill>
                <a:latin typeface="Monaco" charset="0"/>
              </a:rPr>
              <a:t>STEP</a:t>
            </a:r>
            <a:r>
              <a:rPr lang="en-US" b="1" i="1" dirty="0">
                <a:solidFill>
                  <a:srgbClr val="000000"/>
                </a:solidFill>
                <a:latin typeface="Monaco" charset="0"/>
              </a:rPr>
              <a:t>,</a:t>
            </a:r>
            <a:r>
              <a:rPr lang="en-US" b="1" i="1" dirty="0">
                <a:solidFill>
                  <a:srgbClr val="0000C0"/>
                </a:solidFill>
                <a:latin typeface="Monaco" charset="0"/>
              </a:rPr>
              <a:t>STEP</a:t>
            </a:r>
            <a:r>
              <a:rPr lang="en-US" b="1" i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Color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newColor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=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Color(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red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%256,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green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%256,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blue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%256);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square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.setColor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newColor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square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.setFilled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true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highlight>
                  <a:srgbClr val="D4D4D4"/>
                </a:highlight>
                <a:latin typeface="Monaco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highlight>
                  <a:srgbClr val="D4D4D4"/>
                </a:highlight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highlight>
                  <a:srgbClr val="D4D4D4"/>
                </a:highlight>
                <a:latin typeface="Monaco" charset="0"/>
              </a:rPr>
              <a:t>square</a:t>
            </a:r>
            <a:r>
              <a:rPr lang="en-US" b="1" dirty="0">
                <a:solidFill>
                  <a:srgbClr val="000000"/>
                </a:solidFill>
                <a:highlight>
                  <a:srgbClr val="D4D4D4"/>
                </a:highlight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}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290" y="181610"/>
            <a:ext cx="3263900" cy="35687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92880" y="243840"/>
            <a:ext cx="1219200" cy="228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43400" y="2438400"/>
            <a:ext cx="106680" cy="121920"/>
          </a:xfrm>
          <a:prstGeom prst="rect">
            <a:avLst/>
          </a:prstGeom>
          <a:solidFill>
            <a:schemeClr val="bg1">
              <a:alpha val="93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389120" y="2667000"/>
            <a:ext cx="0" cy="167640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983480" y="6365617"/>
            <a:ext cx="416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The output is a colored rectangle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301240" y="5897880"/>
            <a:ext cx="1112520" cy="467737"/>
          </a:xfrm>
          <a:prstGeom prst="roundRect">
            <a:avLst/>
          </a:prstGeom>
          <a:solidFill>
            <a:srgbClr val="FF0000">
              <a:alpha val="3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3" idx="2"/>
          </p:cNvCxnSpPr>
          <p:nvPr/>
        </p:nvCxnSpPr>
        <p:spPr>
          <a:xfrm flipH="1" flipV="1">
            <a:off x="3413760" y="6131748"/>
            <a:ext cx="1363980" cy="4384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64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" y="274052"/>
            <a:ext cx="89916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Spectrum </a:t>
            </a:r>
            <a:r>
              <a:rPr lang="en-US" b="1" dirty="0" smtClean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GraphicsProgram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endParaRPr lang="en-US" b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final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i="1" dirty="0">
                <a:solidFill>
                  <a:srgbClr val="0000C0"/>
                </a:solidFill>
                <a:latin typeface="Monaco" charset="0"/>
              </a:rPr>
              <a:t>APPLICATION_WIDTH</a:t>
            </a:r>
            <a:r>
              <a:rPr lang="en-US" b="1" i="1" dirty="0">
                <a:solidFill>
                  <a:srgbClr val="000000"/>
                </a:solidFill>
                <a:latin typeface="Monaco" charset="0"/>
              </a:rPr>
              <a:t> = 256;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final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i="1" dirty="0">
                <a:solidFill>
                  <a:srgbClr val="0000C0"/>
                </a:solidFill>
                <a:latin typeface="Monaco" charset="0"/>
              </a:rPr>
              <a:t>APPLICATION_HEIGHT</a:t>
            </a:r>
            <a:r>
              <a:rPr lang="en-US" b="1" i="1" dirty="0">
                <a:solidFill>
                  <a:srgbClr val="000000"/>
                </a:solidFill>
                <a:latin typeface="Monaco" charset="0"/>
              </a:rPr>
              <a:t> = 256;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final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i="1" dirty="0">
                <a:solidFill>
                  <a:srgbClr val="0000C0"/>
                </a:solidFill>
                <a:latin typeface="Monaco" charset="0"/>
              </a:rPr>
              <a:t>STEP</a:t>
            </a:r>
            <a:r>
              <a:rPr lang="en-US" b="1" i="1" dirty="0">
                <a:solidFill>
                  <a:srgbClr val="000000"/>
                </a:solidFill>
                <a:latin typeface="Monaco" charset="0"/>
              </a:rPr>
              <a:t> = 5</a:t>
            </a:r>
            <a:r>
              <a:rPr lang="en-US" b="1" i="1" dirty="0" smtClean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endParaRPr lang="en-US" b="1" i="1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x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=0;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x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&lt;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getWidth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();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x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=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x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+</a:t>
            </a:r>
            <a:r>
              <a:rPr lang="en-US" b="1" i="1" dirty="0" err="1">
                <a:solidFill>
                  <a:srgbClr val="0000C0"/>
                </a:solidFill>
                <a:latin typeface="Monaco" charset="0"/>
              </a:rPr>
              <a:t>STEP</a:t>
            </a:r>
            <a:r>
              <a:rPr lang="en-US" b="1" i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y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=0;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y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&lt;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getWidth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();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y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=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y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+</a:t>
            </a:r>
            <a:r>
              <a:rPr lang="en-US" b="1" i="1" dirty="0" err="1">
                <a:solidFill>
                  <a:srgbClr val="0000C0"/>
                </a:solidFill>
                <a:latin typeface="Monaco" charset="0"/>
              </a:rPr>
              <a:t>STEP</a:t>
            </a:r>
            <a:r>
              <a:rPr lang="en-US" b="1" i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GRect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getColoredSquare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x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,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, 100);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	add(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point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,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x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,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GRect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getColoredSquare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6A3E3E"/>
                </a:solidFill>
                <a:latin typeface="Monaco" charset="0"/>
              </a:rPr>
              <a:t>red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,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green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, </a:t>
            </a:r>
            <a:r>
              <a:rPr lang="en-US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blue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GRect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6A3E3E"/>
                </a:solidFill>
                <a:latin typeface="Monaco" charset="0"/>
              </a:rPr>
              <a:t>square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=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GRect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i="1" dirty="0">
                <a:solidFill>
                  <a:srgbClr val="0000C0"/>
                </a:solidFill>
                <a:latin typeface="Monaco" charset="0"/>
              </a:rPr>
              <a:t>STEP</a:t>
            </a:r>
            <a:r>
              <a:rPr lang="en-US" b="1" i="1" dirty="0">
                <a:solidFill>
                  <a:srgbClr val="000000"/>
                </a:solidFill>
                <a:latin typeface="Monaco" charset="0"/>
              </a:rPr>
              <a:t>,</a:t>
            </a:r>
            <a:r>
              <a:rPr lang="en-US" b="1" i="1" dirty="0">
                <a:solidFill>
                  <a:srgbClr val="0000C0"/>
                </a:solidFill>
                <a:latin typeface="Monaco" charset="0"/>
              </a:rPr>
              <a:t>STEP</a:t>
            </a:r>
            <a:r>
              <a:rPr lang="en-US" b="1" i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Color 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newColor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=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Color(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red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%256,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green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%256,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blue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%256);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square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.setColor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newColor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err="1">
                <a:solidFill>
                  <a:srgbClr val="6A3E3E"/>
                </a:solidFill>
                <a:latin typeface="Monaco" charset="0"/>
              </a:rPr>
              <a:t>square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.setFilled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true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6A3E3E"/>
                </a:solidFill>
                <a:latin typeface="Monaco" charset="0"/>
              </a:rPr>
              <a:t>square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9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9640" y="274320"/>
            <a:ext cx="743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Methods calling other methods</a:t>
            </a:r>
            <a:endParaRPr lang="en-US" sz="3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132" y="1325880"/>
            <a:ext cx="4928135" cy="512064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992880" y="1356360"/>
            <a:ext cx="1219200" cy="1219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34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9640" y="274320"/>
            <a:ext cx="743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Projects</a:t>
            </a:r>
            <a:endParaRPr lang="en-US" sz="3600" b="1" dirty="0"/>
          </a:p>
        </p:txBody>
      </p:sp>
      <p:sp>
        <p:nvSpPr>
          <p:cNvPr id="3" name="Rectangle 2"/>
          <p:cNvSpPr/>
          <p:nvPr/>
        </p:nvSpPr>
        <p:spPr>
          <a:xfrm>
            <a:off x="640080" y="920651"/>
            <a:ext cx="77266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t>Make Your </a:t>
            </a:r>
            <a:r>
              <a:rPr lang="en-US" sz="24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t>Own - Written </a:t>
            </a:r>
            <a:r>
              <a:rPr lang="en-US" sz="24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t>by </a:t>
            </a:r>
            <a:r>
              <a:rPr lang="en-US" sz="24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t>You</a:t>
            </a:r>
          </a:p>
          <a:p>
            <a:pPr algn="just"/>
            <a:endParaRPr lang="en-US" sz="24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</a:endParaRPr>
          </a:p>
          <a:p>
            <a:pPr algn="just"/>
            <a:r>
              <a:rPr lang="en-US" sz="24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t>Before you get started you must have your idea approved by one of the teachers! Think of a few, incase one is too hard or too easy</a:t>
            </a:r>
            <a:r>
              <a:rPr lang="en-US" sz="24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</a:rPr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60" y="3152140"/>
            <a:ext cx="4821936" cy="315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92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96758" y="242054"/>
            <a:ext cx="43307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hlinkClick r:id="rId2"/>
              </a:rPr>
              <a:t>http://cs106a.stanford.edu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68680"/>
            <a:ext cx="7527589" cy="51242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6187440"/>
            <a:ext cx="310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4"/>
              </a:rPr>
              <a:t>CS 106A 2017 video lectures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37760" y="6202680"/>
            <a:ext cx="342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5"/>
              </a:rPr>
              <a:t>CS 106A 2008 video lectures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56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49680" y="484555"/>
            <a:ext cx="64160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hlinkClick r:id="rId2"/>
              </a:rPr>
              <a:t>https://</a:t>
            </a:r>
            <a:r>
              <a:rPr lang="en-US" sz="2400" dirty="0" err="1">
                <a:hlinkClick r:id="rId2"/>
              </a:rPr>
              <a:t>sites.google.com</a:t>
            </a:r>
            <a:r>
              <a:rPr lang="en-US" sz="2400" dirty="0">
                <a:hlinkClick r:id="rId2"/>
              </a:rPr>
              <a:t>/a/</a:t>
            </a:r>
            <a:r>
              <a:rPr lang="en-US" sz="2400" dirty="0" err="1">
                <a:hlinkClick r:id="rId2"/>
              </a:rPr>
              <a:t>ku.edu.tr</a:t>
            </a:r>
            <a:r>
              <a:rPr lang="en-US" sz="2400" dirty="0">
                <a:hlinkClick r:id="rId2"/>
              </a:rPr>
              <a:t>/comp130/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" y="1376743"/>
            <a:ext cx="8706461" cy="474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4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624840" y="589598"/>
            <a:ext cx="7940040" cy="1848802"/>
            <a:chOff x="1056" y="1053"/>
            <a:chExt cx="3629" cy="752"/>
          </a:xfrm>
        </p:grpSpPr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1056" y="1053"/>
              <a:ext cx="3629" cy="752"/>
            </a:xfrm>
            <a:prstGeom prst="rect">
              <a:avLst/>
            </a:prstGeom>
            <a:solidFill>
              <a:srgbClr val="FFFFFF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1120" y="1109"/>
              <a:ext cx="3533" cy="56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en-US" sz="2800" b="0" dirty="0">
                  <a:latin typeface="Courier New" charset="0"/>
                </a:rPr>
                <a:t>for ( </a:t>
              </a:r>
              <a:r>
                <a:rPr lang="en-US" altLang="en-US" sz="2800" i="1" dirty="0" err="1">
                  <a:solidFill>
                    <a:srgbClr val="0070C0"/>
                  </a:solidFill>
                </a:rPr>
                <a:t>init</a:t>
              </a:r>
              <a:r>
                <a:rPr lang="en-US" altLang="en-US" sz="2800" b="0" dirty="0">
                  <a:solidFill>
                    <a:srgbClr val="0070C0"/>
                  </a:solidFill>
                  <a:latin typeface="Courier New" charset="0"/>
                </a:rPr>
                <a:t> </a:t>
              </a:r>
              <a:r>
                <a:rPr lang="en-US" altLang="en-US" sz="2800" b="0" dirty="0">
                  <a:latin typeface="Courier New" charset="0"/>
                </a:rPr>
                <a:t>; </a:t>
              </a:r>
              <a:r>
                <a:rPr lang="en-US" altLang="en-US" sz="2800" i="1" dirty="0">
                  <a:solidFill>
                    <a:srgbClr val="FF0000"/>
                  </a:solidFill>
                </a:rPr>
                <a:t>test</a:t>
              </a:r>
              <a:r>
                <a:rPr lang="en-US" altLang="en-US" sz="2800" b="0" dirty="0">
                  <a:solidFill>
                    <a:srgbClr val="FF0000"/>
                  </a:solidFill>
                  <a:latin typeface="Courier New" charset="0"/>
                </a:rPr>
                <a:t> </a:t>
              </a:r>
              <a:r>
                <a:rPr lang="en-US" altLang="en-US" sz="2800" b="0" dirty="0">
                  <a:latin typeface="Courier New" charset="0"/>
                </a:rPr>
                <a:t>; </a:t>
              </a:r>
              <a:r>
                <a:rPr lang="en-US" altLang="en-US" sz="2800" i="1" dirty="0">
                  <a:solidFill>
                    <a:schemeClr val="accent6">
                      <a:lumMod val="75000"/>
                    </a:schemeClr>
                  </a:solidFill>
                </a:rPr>
                <a:t>step</a:t>
              </a:r>
              <a:r>
                <a:rPr lang="en-US" altLang="en-US" sz="2800" b="0" dirty="0">
                  <a:solidFill>
                    <a:schemeClr val="accent6">
                      <a:lumMod val="75000"/>
                    </a:schemeClr>
                  </a:solidFill>
                  <a:latin typeface="Courier New" charset="0"/>
                </a:rPr>
                <a:t> </a:t>
              </a:r>
              <a:r>
                <a:rPr lang="en-US" altLang="en-US" sz="2800" b="0" dirty="0">
                  <a:latin typeface="Courier New" charset="0"/>
                </a:rPr>
                <a:t>) {</a:t>
              </a:r>
            </a:p>
            <a:p>
              <a:pPr>
                <a:buClrTx/>
                <a:buFontTx/>
                <a:buNone/>
              </a:pPr>
              <a:r>
                <a:rPr lang="en-US" altLang="en-US" sz="2800" dirty="0">
                  <a:solidFill>
                    <a:srgbClr val="00B050"/>
                  </a:solidFill>
                  <a:latin typeface="Courier New" charset="0"/>
                </a:rPr>
                <a:t>   </a:t>
              </a:r>
              <a:r>
                <a:rPr lang="en-US" altLang="en-US" sz="2800" i="1" dirty="0">
                  <a:solidFill>
                    <a:srgbClr val="00B050"/>
                  </a:solidFill>
                </a:rPr>
                <a:t>statements to be repeated</a:t>
              </a:r>
            </a:p>
            <a:p>
              <a:pPr>
                <a:buClrTx/>
                <a:buFontTx/>
                <a:buNone/>
              </a:pPr>
              <a:r>
                <a:rPr lang="en-US" altLang="en-US" sz="2800" b="0" dirty="0">
                  <a:latin typeface="Courier New" charset="0"/>
                </a:rPr>
                <a:t>}</a:t>
              </a:r>
            </a:p>
          </p:txBody>
        </p:sp>
      </p:grpSp>
      <p:grpSp>
        <p:nvGrpSpPr>
          <p:cNvPr id="9" name="Group 3"/>
          <p:cNvGrpSpPr>
            <a:grpSpLocks/>
          </p:cNvGrpSpPr>
          <p:nvPr/>
        </p:nvGrpSpPr>
        <p:grpSpPr bwMode="auto">
          <a:xfrm>
            <a:off x="764868" y="2964180"/>
            <a:ext cx="7556172" cy="845820"/>
            <a:chOff x="624" y="1032"/>
            <a:chExt cx="4493" cy="317"/>
          </a:xfrm>
        </p:grpSpPr>
        <p:sp>
          <p:nvSpPr>
            <p:cNvPr id="10" name="Rectangle 4"/>
            <p:cNvSpPr>
              <a:spLocks noChangeArrowheads="1"/>
            </p:cNvSpPr>
            <p:nvPr/>
          </p:nvSpPr>
          <p:spPr bwMode="auto">
            <a:xfrm>
              <a:off x="624" y="1032"/>
              <a:ext cx="4493" cy="317"/>
            </a:xfrm>
            <a:prstGeom prst="rect">
              <a:avLst/>
            </a:prstGeom>
            <a:solidFill>
              <a:srgbClr val="FFFFFF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Text Box 5"/>
            <p:cNvSpPr txBox="1">
              <a:spLocks noChangeArrowheads="1"/>
            </p:cNvSpPr>
            <p:nvPr/>
          </p:nvSpPr>
          <p:spPr bwMode="auto">
            <a:xfrm>
              <a:off x="640" y="1066"/>
              <a:ext cx="4241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2400" b="0" dirty="0">
                  <a:latin typeface="Courier New" charset="0"/>
                </a:rPr>
                <a:t>for (</a:t>
              </a:r>
              <a:r>
                <a:rPr lang="en-US" altLang="en-US" sz="2400" b="0" dirty="0" err="1">
                  <a:latin typeface="Courier New" charset="0"/>
                </a:rPr>
                <a:t>int</a:t>
              </a:r>
              <a:r>
                <a:rPr lang="en-US" altLang="en-US" sz="2400" b="0" dirty="0">
                  <a:latin typeface="Courier New" charset="0"/>
                </a:rPr>
                <a:t> </a:t>
              </a:r>
              <a:r>
                <a:rPr lang="en-US" altLang="en-US" sz="2400" b="0" dirty="0" err="1">
                  <a:latin typeface="Courier New" charset="0"/>
                </a:rPr>
                <a:t>i</a:t>
              </a:r>
              <a:r>
                <a:rPr lang="en-US" altLang="en-US" sz="2400" b="0" dirty="0">
                  <a:latin typeface="Courier New" charset="0"/>
                </a:rPr>
                <a:t> = </a:t>
              </a:r>
              <a:r>
                <a:rPr lang="en-US" altLang="en-US" sz="2400" b="0" dirty="0" smtClean="0">
                  <a:latin typeface="Courier New" charset="0"/>
                </a:rPr>
                <a:t>0; </a:t>
              </a:r>
              <a:r>
                <a:rPr lang="en-US" altLang="en-US" sz="2400" b="0" dirty="0" err="1">
                  <a:latin typeface="Courier New" charset="0"/>
                </a:rPr>
                <a:t>i</a:t>
              </a:r>
              <a:r>
                <a:rPr lang="en-US" altLang="en-US" sz="2400" b="0" dirty="0">
                  <a:latin typeface="Courier New" charset="0"/>
                </a:rPr>
                <a:t> &lt;= </a:t>
              </a:r>
              <a:r>
                <a:rPr lang="en-US" altLang="en-US" sz="2400" b="0" dirty="0" smtClean="0">
                  <a:latin typeface="Courier New" charset="0"/>
                </a:rPr>
                <a:t>50</a:t>
              </a:r>
              <a:r>
                <a:rPr lang="en-US" altLang="en-US" sz="2400" b="0" dirty="0">
                  <a:latin typeface="Courier New" charset="0"/>
                </a:rPr>
                <a:t>; </a:t>
              </a:r>
              <a:r>
                <a:rPr lang="en-US" altLang="en-US" sz="2400" b="0" dirty="0" err="1">
                  <a:latin typeface="Courier New" charset="0"/>
                </a:rPr>
                <a:t>i</a:t>
              </a:r>
              <a:r>
                <a:rPr lang="en-US" altLang="en-US" sz="2400" b="0" dirty="0">
                  <a:latin typeface="Courier New" charset="0"/>
                </a:rPr>
                <a:t>++)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77240" y="3992880"/>
            <a:ext cx="76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i</a:t>
            </a:r>
            <a:r>
              <a:rPr lang="en-US" sz="2000" b="1" dirty="0" smtClean="0"/>
              <a:t>=0</a:t>
            </a:r>
          </a:p>
          <a:p>
            <a:r>
              <a:rPr lang="en-US" sz="2000" b="1" dirty="0" smtClean="0"/>
              <a:t>….</a:t>
            </a:r>
          </a:p>
          <a:p>
            <a:r>
              <a:rPr lang="en-US" sz="2000" b="1" dirty="0" smtClean="0"/>
              <a:t>….</a:t>
            </a:r>
          </a:p>
          <a:p>
            <a:r>
              <a:rPr lang="en-US" sz="2000" b="1" dirty="0" smtClean="0"/>
              <a:t>….</a:t>
            </a:r>
          </a:p>
          <a:p>
            <a:r>
              <a:rPr lang="en-US" sz="2000" b="1" dirty="0" smtClean="0"/>
              <a:t>….</a:t>
            </a:r>
            <a:endParaRPr lang="en-US" sz="2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828800" y="3992880"/>
            <a:ext cx="76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i</a:t>
            </a:r>
            <a:r>
              <a:rPr lang="en-US" sz="2000" b="1" dirty="0" smtClean="0"/>
              <a:t>=1</a:t>
            </a:r>
          </a:p>
          <a:p>
            <a:r>
              <a:rPr lang="en-US" sz="2000" b="1" dirty="0" smtClean="0"/>
              <a:t>….</a:t>
            </a:r>
          </a:p>
          <a:p>
            <a:r>
              <a:rPr lang="en-US" sz="2000" b="1" dirty="0" smtClean="0"/>
              <a:t>….</a:t>
            </a:r>
          </a:p>
          <a:p>
            <a:r>
              <a:rPr lang="en-US" sz="2000" b="1" dirty="0" smtClean="0"/>
              <a:t>….</a:t>
            </a:r>
          </a:p>
          <a:p>
            <a:r>
              <a:rPr lang="en-US" sz="2000" b="1" dirty="0" smtClean="0"/>
              <a:t>….</a:t>
            </a:r>
            <a:endParaRPr 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880360" y="3992880"/>
            <a:ext cx="76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i</a:t>
            </a:r>
            <a:r>
              <a:rPr lang="en-US" sz="2000" b="1" dirty="0" smtClean="0"/>
              <a:t>=2</a:t>
            </a:r>
          </a:p>
          <a:p>
            <a:r>
              <a:rPr lang="en-US" sz="2000" b="1" dirty="0" smtClean="0"/>
              <a:t>….</a:t>
            </a:r>
          </a:p>
          <a:p>
            <a:r>
              <a:rPr lang="en-US" sz="2000" b="1" dirty="0" smtClean="0"/>
              <a:t>….</a:t>
            </a:r>
          </a:p>
          <a:p>
            <a:r>
              <a:rPr lang="en-US" sz="2000" b="1" dirty="0" smtClean="0"/>
              <a:t>….</a:t>
            </a:r>
          </a:p>
          <a:p>
            <a:r>
              <a:rPr lang="en-US" sz="2000" b="1" dirty="0" smtClean="0"/>
              <a:t>….</a:t>
            </a:r>
            <a:endParaRPr 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810000" y="3992880"/>
            <a:ext cx="76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i</a:t>
            </a:r>
            <a:r>
              <a:rPr lang="en-US" sz="2000" b="1" dirty="0" smtClean="0"/>
              <a:t>=3</a:t>
            </a:r>
          </a:p>
          <a:p>
            <a:r>
              <a:rPr lang="en-US" sz="2000" b="1" dirty="0" smtClean="0"/>
              <a:t>….</a:t>
            </a:r>
          </a:p>
          <a:p>
            <a:r>
              <a:rPr lang="en-US" sz="2000" b="1" dirty="0" smtClean="0"/>
              <a:t>….</a:t>
            </a:r>
          </a:p>
          <a:p>
            <a:r>
              <a:rPr lang="en-US" sz="2000" b="1" dirty="0" smtClean="0"/>
              <a:t>….</a:t>
            </a:r>
          </a:p>
          <a:p>
            <a:r>
              <a:rPr lang="en-US" sz="2000" b="1" dirty="0" smtClean="0"/>
              <a:t>….</a:t>
            </a:r>
            <a:endParaRPr lang="en-US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954434" y="4693920"/>
            <a:ext cx="1629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……..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614160" y="3992880"/>
            <a:ext cx="76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i</a:t>
            </a:r>
            <a:r>
              <a:rPr lang="en-US" sz="2000" b="1" dirty="0" smtClean="0"/>
              <a:t>=50</a:t>
            </a:r>
          </a:p>
          <a:p>
            <a:r>
              <a:rPr lang="en-US" sz="2000" b="1" dirty="0" smtClean="0"/>
              <a:t>….</a:t>
            </a:r>
          </a:p>
          <a:p>
            <a:r>
              <a:rPr lang="en-US" sz="2000" b="1" dirty="0" smtClean="0"/>
              <a:t>….</a:t>
            </a:r>
          </a:p>
          <a:p>
            <a:r>
              <a:rPr lang="en-US" sz="2000" b="1" dirty="0" smtClean="0"/>
              <a:t>….</a:t>
            </a:r>
          </a:p>
          <a:p>
            <a:r>
              <a:rPr lang="en-US" sz="2000" b="1" dirty="0" smtClean="0"/>
              <a:t>….</a:t>
            </a:r>
            <a:endParaRPr lang="en-US" sz="2000" b="1" dirty="0"/>
          </a:p>
        </p:txBody>
      </p:sp>
      <p:cxnSp>
        <p:nvCxnSpPr>
          <p:cNvPr id="24" name="Curved Connector 23"/>
          <p:cNvCxnSpPr/>
          <p:nvPr/>
        </p:nvCxnSpPr>
        <p:spPr>
          <a:xfrm rot="5400000" flipH="1" flipV="1">
            <a:off x="639812" y="4282708"/>
            <a:ext cx="1631216" cy="1051560"/>
          </a:xfrm>
          <a:prstGeom prst="curvedConnector5">
            <a:avLst>
              <a:gd name="adj1" fmla="val -14014"/>
              <a:gd name="adj2" fmla="val 50000"/>
              <a:gd name="adj3" fmla="val 11401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76886" y="5511522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 err="1">
                <a:solidFill>
                  <a:schemeClr val="accent6">
                    <a:lumMod val="75000"/>
                  </a:schemeClr>
                </a:solidFill>
                <a:latin typeface="Courier New" charset="0"/>
              </a:rPr>
              <a:t>i</a:t>
            </a:r>
            <a:r>
              <a:rPr lang="en-US" altLang="en-US" b="1" dirty="0">
                <a:solidFill>
                  <a:schemeClr val="accent6">
                    <a:lumMod val="75000"/>
                  </a:schemeClr>
                </a:solidFill>
                <a:latin typeface="Courier New" charset="0"/>
              </a:rPr>
              <a:t>++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1" name="Curved Connector 30"/>
          <p:cNvCxnSpPr/>
          <p:nvPr/>
        </p:nvCxnSpPr>
        <p:spPr>
          <a:xfrm rot="5400000" flipH="1" flipV="1">
            <a:off x="6570760" y="4377720"/>
            <a:ext cx="1631216" cy="1051560"/>
          </a:xfrm>
          <a:prstGeom prst="curvedConnector5">
            <a:avLst>
              <a:gd name="adj1" fmla="val -14014"/>
              <a:gd name="adj2" fmla="val 50000"/>
              <a:gd name="adj3" fmla="val 11401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607834" y="5606534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 err="1">
                <a:solidFill>
                  <a:schemeClr val="accent6">
                    <a:lumMod val="75000"/>
                  </a:schemeClr>
                </a:solidFill>
                <a:latin typeface="Courier New" charset="0"/>
              </a:rPr>
              <a:t>i</a:t>
            </a:r>
            <a:r>
              <a:rPr lang="en-US" altLang="en-US" b="1" dirty="0">
                <a:solidFill>
                  <a:schemeClr val="accent6">
                    <a:lumMod val="75000"/>
                  </a:schemeClr>
                </a:solidFill>
                <a:latin typeface="Courier New" charset="0"/>
              </a:rPr>
              <a:t>++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732866" y="4125516"/>
            <a:ext cx="76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i</a:t>
            </a:r>
            <a:r>
              <a:rPr lang="en-US" sz="2000" b="1" dirty="0" smtClean="0"/>
              <a:t>=51</a:t>
            </a:r>
          </a:p>
          <a:p>
            <a:r>
              <a:rPr lang="en-US" sz="2000" b="1" dirty="0" smtClean="0"/>
              <a:t>….</a:t>
            </a:r>
          </a:p>
          <a:p>
            <a:r>
              <a:rPr lang="en-US" sz="2000" b="1" dirty="0" smtClean="0"/>
              <a:t>….</a:t>
            </a:r>
          </a:p>
          <a:p>
            <a:r>
              <a:rPr lang="en-US" sz="2000" b="1" dirty="0" smtClean="0"/>
              <a:t>….</a:t>
            </a:r>
          </a:p>
          <a:p>
            <a:r>
              <a:rPr lang="en-US" sz="2000" b="1" dirty="0" smtClean="0"/>
              <a:t>….</a:t>
            </a:r>
            <a:endParaRPr lang="en-US" sz="2000" b="1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7732866" y="4587240"/>
            <a:ext cx="381000" cy="10192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7732866" y="4671060"/>
            <a:ext cx="425711" cy="9530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00686" y="6141720"/>
            <a:ext cx="5251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What is the value of </a:t>
            </a:r>
            <a:r>
              <a:rPr lang="en-US" sz="2400" b="1" dirty="0" err="1" smtClean="0"/>
              <a:t>i</a:t>
            </a:r>
            <a:r>
              <a:rPr lang="en-US" sz="2400" b="1" dirty="0" smtClean="0"/>
              <a:t> after the for loop?</a:t>
            </a:r>
            <a:endParaRPr lang="en-US" sz="24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6132231" y="6157496"/>
            <a:ext cx="2508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Sorry, </a:t>
            </a:r>
            <a:r>
              <a:rPr lang="en-US" sz="2400" b="1" dirty="0" err="1" smtClean="0">
                <a:solidFill>
                  <a:srgbClr val="FF0000"/>
                </a:solidFill>
              </a:rPr>
              <a:t>i</a:t>
            </a:r>
            <a:r>
              <a:rPr lang="en-US" sz="2400" b="1" dirty="0" smtClean="0">
                <a:solidFill>
                  <a:srgbClr val="FF0000"/>
                </a:solidFill>
              </a:rPr>
              <a:t> is dead </a:t>
            </a:r>
            <a:r>
              <a:rPr lang="en-US" sz="2400" b="1" dirty="0" smtClean="0">
                <a:solidFill>
                  <a:srgbClr val="FF0000"/>
                </a:solidFill>
                <a:sym typeface="Wingdings"/>
              </a:rPr>
              <a:t> 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8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4" grpId="0"/>
      <p:bldP spid="15" grpId="0"/>
      <p:bldP spid="16" grpId="0"/>
      <p:bldP spid="17" grpId="0"/>
      <p:bldP spid="30" grpId="0"/>
      <p:bldP spid="32" grpId="0"/>
      <p:bldP spid="33" grpId="0"/>
      <p:bldP spid="33" grpId="1"/>
      <p:bldP spid="38" grpId="0"/>
      <p:bldP spid="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1"/>
          <p:cNvSpPr txBox="1">
            <a:spLocks noChangeArrowheads="1"/>
          </p:cNvSpPr>
          <p:nvPr/>
        </p:nvSpPr>
        <p:spPr bwMode="auto">
          <a:xfrm>
            <a:off x="0" y="76200"/>
            <a:ext cx="914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4000" b="0">
                <a:solidFill>
                  <a:srgbClr val="FF0000"/>
                </a:solidFill>
              </a:rPr>
              <a:t>Exercise: Reading </a:t>
            </a:r>
            <a:r>
              <a:rPr lang="en-US" altLang="en-US" sz="3600" b="0">
                <a:solidFill>
                  <a:srgbClr val="FF0000"/>
                </a:solidFill>
                <a:latin typeface="Courier New" charset="0"/>
              </a:rPr>
              <a:t>for</a:t>
            </a:r>
            <a:r>
              <a:rPr lang="en-US" altLang="en-US" sz="4000" b="0">
                <a:solidFill>
                  <a:srgbClr val="FF0000"/>
                </a:solidFill>
              </a:rPr>
              <a:t> Statements </a:t>
            </a:r>
          </a:p>
        </p:txBody>
      </p:sp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457200" y="1143000"/>
            <a:ext cx="8229600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just">
              <a:lnSpc>
                <a:spcPct val="90000"/>
              </a:lnSpc>
              <a:buClrTx/>
              <a:buFontTx/>
              <a:buNone/>
            </a:pPr>
            <a:r>
              <a:rPr lang="en-US" altLang="en-US" sz="2400" b="0"/>
              <a:t>Describe the effect of each of the following </a:t>
            </a:r>
            <a:r>
              <a:rPr lang="en-US" altLang="en-US" sz="2000" b="0">
                <a:latin typeface="Courier New" charset="0"/>
              </a:rPr>
              <a:t>for</a:t>
            </a:r>
            <a:r>
              <a:rPr lang="en-US" altLang="en-US" sz="2400" b="0"/>
              <a:t> statements: </a:t>
            </a:r>
          </a:p>
        </p:txBody>
      </p:sp>
      <p:grpSp>
        <p:nvGrpSpPr>
          <p:cNvPr id="16387" name="Group 3"/>
          <p:cNvGrpSpPr>
            <a:grpSpLocks/>
          </p:cNvGrpSpPr>
          <p:nvPr/>
        </p:nvGrpSpPr>
        <p:grpSpPr bwMode="auto">
          <a:xfrm>
            <a:off x="457200" y="1638300"/>
            <a:ext cx="7666038" cy="503238"/>
            <a:chOff x="288" y="1032"/>
            <a:chExt cx="4829" cy="317"/>
          </a:xfrm>
        </p:grpSpPr>
        <p:sp>
          <p:nvSpPr>
            <p:cNvPr id="16388" name="Rectangle 4"/>
            <p:cNvSpPr>
              <a:spLocks noChangeArrowheads="1"/>
            </p:cNvSpPr>
            <p:nvPr/>
          </p:nvSpPr>
          <p:spPr bwMode="auto">
            <a:xfrm>
              <a:off x="624" y="1032"/>
              <a:ext cx="4493" cy="317"/>
            </a:xfrm>
            <a:prstGeom prst="rect">
              <a:avLst/>
            </a:prstGeom>
            <a:solidFill>
              <a:srgbClr val="FFFFFF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89" name="Text Box 5"/>
            <p:cNvSpPr txBox="1">
              <a:spLocks noChangeArrowheads="1"/>
            </p:cNvSpPr>
            <p:nvPr/>
          </p:nvSpPr>
          <p:spPr bwMode="auto">
            <a:xfrm>
              <a:off x="640" y="1066"/>
              <a:ext cx="353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en-US" sz="2000" b="0">
                  <a:latin typeface="Courier New" charset="0"/>
                </a:rPr>
                <a:t>for (int i = 1; i &lt;= 10; i++)</a:t>
              </a:r>
            </a:p>
          </p:txBody>
        </p:sp>
        <p:sp>
          <p:nvSpPr>
            <p:cNvPr id="16390" name="Text Box 6"/>
            <p:cNvSpPr txBox="1">
              <a:spLocks noChangeArrowheads="1"/>
            </p:cNvSpPr>
            <p:nvPr/>
          </p:nvSpPr>
          <p:spPr bwMode="auto">
            <a:xfrm>
              <a:off x="288" y="1071"/>
              <a:ext cx="269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 algn="just">
                <a:lnSpc>
                  <a:spcPct val="90000"/>
                </a:lnSpc>
                <a:buClrTx/>
                <a:buFontTx/>
                <a:buNone/>
              </a:pPr>
              <a:r>
                <a:rPr lang="en-US" altLang="en-US" sz="2400" b="0"/>
                <a:t>1.</a:t>
              </a:r>
            </a:p>
          </p:txBody>
        </p:sp>
      </p:grpSp>
      <p:grpSp>
        <p:nvGrpSpPr>
          <p:cNvPr id="16391" name="Group 7"/>
          <p:cNvGrpSpPr>
            <a:grpSpLocks/>
          </p:cNvGrpSpPr>
          <p:nvPr/>
        </p:nvGrpSpPr>
        <p:grpSpPr bwMode="auto">
          <a:xfrm>
            <a:off x="457200" y="2978150"/>
            <a:ext cx="7666038" cy="503238"/>
            <a:chOff x="288" y="1876"/>
            <a:chExt cx="4829" cy="317"/>
          </a:xfrm>
        </p:grpSpPr>
        <p:sp>
          <p:nvSpPr>
            <p:cNvPr id="16392" name="Rectangle 8"/>
            <p:cNvSpPr>
              <a:spLocks noChangeArrowheads="1"/>
            </p:cNvSpPr>
            <p:nvPr/>
          </p:nvSpPr>
          <p:spPr bwMode="auto">
            <a:xfrm>
              <a:off x="624" y="1876"/>
              <a:ext cx="4493" cy="317"/>
            </a:xfrm>
            <a:prstGeom prst="rect">
              <a:avLst/>
            </a:prstGeom>
            <a:solidFill>
              <a:srgbClr val="FFFFFF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93" name="Text Box 9"/>
            <p:cNvSpPr txBox="1">
              <a:spLocks noChangeArrowheads="1"/>
            </p:cNvSpPr>
            <p:nvPr/>
          </p:nvSpPr>
          <p:spPr bwMode="auto">
            <a:xfrm>
              <a:off x="640" y="1910"/>
              <a:ext cx="353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en-US" sz="2000" b="0">
                  <a:latin typeface="Courier New" charset="0"/>
                </a:rPr>
                <a:t>for (int i = 0; i &lt; N; i++)</a:t>
              </a:r>
            </a:p>
          </p:txBody>
        </p:sp>
        <p:sp>
          <p:nvSpPr>
            <p:cNvPr id="16394" name="Text Box 10"/>
            <p:cNvSpPr txBox="1">
              <a:spLocks noChangeArrowheads="1"/>
            </p:cNvSpPr>
            <p:nvPr/>
          </p:nvSpPr>
          <p:spPr bwMode="auto">
            <a:xfrm>
              <a:off x="288" y="1915"/>
              <a:ext cx="269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 algn="just">
                <a:lnSpc>
                  <a:spcPct val="90000"/>
                </a:lnSpc>
                <a:buClrTx/>
                <a:buFontTx/>
                <a:buNone/>
              </a:pPr>
              <a:r>
                <a:rPr lang="en-US" altLang="en-US" sz="2400" b="0"/>
                <a:t>2.</a:t>
              </a:r>
            </a:p>
          </p:txBody>
        </p:sp>
      </p:grpSp>
      <p:grpSp>
        <p:nvGrpSpPr>
          <p:cNvPr id="16395" name="Group 11"/>
          <p:cNvGrpSpPr>
            <a:grpSpLocks/>
          </p:cNvGrpSpPr>
          <p:nvPr/>
        </p:nvGrpSpPr>
        <p:grpSpPr bwMode="auto">
          <a:xfrm>
            <a:off x="457200" y="4318000"/>
            <a:ext cx="7666038" cy="503238"/>
            <a:chOff x="288" y="2720"/>
            <a:chExt cx="4829" cy="317"/>
          </a:xfrm>
        </p:grpSpPr>
        <p:sp>
          <p:nvSpPr>
            <p:cNvPr id="16396" name="Rectangle 12"/>
            <p:cNvSpPr>
              <a:spLocks noChangeArrowheads="1"/>
            </p:cNvSpPr>
            <p:nvPr/>
          </p:nvSpPr>
          <p:spPr bwMode="auto">
            <a:xfrm>
              <a:off x="624" y="2720"/>
              <a:ext cx="4493" cy="317"/>
            </a:xfrm>
            <a:prstGeom prst="rect">
              <a:avLst/>
            </a:prstGeom>
            <a:solidFill>
              <a:srgbClr val="FFFFFF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97" name="Text Box 13"/>
            <p:cNvSpPr txBox="1">
              <a:spLocks noChangeArrowheads="1"/>
            </p:cNvSpPr>
            <p:nvPr/>
          </p:nvSpPr>
          <p:spPr bwMode="auto">
            <a:xfrm>
              <a:off x="640" y="2754"/>
              <a:ext cx="3533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en-US" sz="2000" b="0" dirty="0">
                  <a:latin typeface="Courier New" charset="0"/>
                </a:rPr>
                <a:t>for (</a:t>
              </a:r>
              <a:r>
                <a:rPr lang="en-US" altLang="en-US" sz="2000" b="0" dirty="0" err="1">
                  <a:latin typeface="Courier New" charset="0"/>
                </a:rPr>
                <a:t>int</a:t>
              </a:r>
              <a:r>
                <a:rPr lang="en-US" altLang="en-US" sz="2000" b="0" dirty="0">
                  <a:latin typeface="Courier New" charset="0"/>
                </a:rPr>
                <a:t> n = 99; n &gt;= 1; n </a:t>
              </a:r>
              <a:r>
                <a:rPr lang="en-US" altLang="en-US" sz="2000" b="0" dirty="0" smtClean="0">
                  <a:latin typeface="Courier New" charset="0"/>
                </a:rPr>
                <a:t>= n - 2</a:t>
              </a:r>
              <a:r>
                <a:rPr lang="en-US" altLang="en-US" sz="2000" b="0" dirty="0">
                  <a:latin typeface="Courier New" charset="0"/>
                </a:rPr>
                <a:t>)</a:t>
              </a:r>
            </a:p>
          </p:txBody>
        </p:sp>
        <p:sp>
          <p:nvSpPr>
            <p:cNvPr id="16398" name="Text Box 14"/>
            <p:cNvSpPr txBox="1">
              <a:spLocks noChangeArrowheads="1"/>
            </p:cNvSpPr>
            <p:nvPr/>
          </p:nvSpPr>
          <p:spPr bwMode="auto">
            <a:xfrm>
              <a:off x="288" y="2759"/>
              <a:ext cx="269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 algn="just">
                <a:lnSpc>
                  <a:spcPct val="90000"/>
                </a:lnSpc>
                <a:buClrTx/>
                <a:buFontTx/>
                <a:buNone/>
              </a:pPr>
              <a:r>
                <a:rPr lang="en-US" altLang="en-US" sz="2400" b="0"/>
                <a:t>3.</a:t>
              </a:r>
            </a:p>
          </p:txBody>
        </p:sp>
      </p:grpSp>
      <p:grpSp>
        <p:nvGrpSpPr>
          <p:cNvPr id="16399" name="Group 15"/>
          <p:cNvGrpSpPr>
            <a:grpSpLocks/>
          </p:cNvGrpSpPr>
          <p:nvPr/>
        </p:nvGrpSpPr>
        <p:grpSpPr bwMode="auto">
          <a:xfrm>
            <a:off x="457200" y="5429250"/>
            <a:ext cx="7666038" cy="503238"/>
            <a:chOff x="288" y="3420"/>
            <a:chExt cx="4829" cy="317"/>
          </a:xfrm>
        </p:grpSpPr>
        <p:sp>
          <p:nvSpPr>
            <p:cNvPr id="16400" name="Rectangle 16"/>
            <p:cNvSpPr>
              <a:spLocks noChangeArrowheads="1"/>
            </p:cNvSpPr>
            <p:nvPr/>
          </p:nvSpPr>
          <p:spPr bwMode="auto">
            <a:xfrm>
              <a:off x="624" y="3420"/>
              <a:ext cx="4493" cy="317"/>
            </a:xfrm>
            <a:prstGeom prst="rect">
              <a:avLst/>
            </a:prstGeom>
            <a:solidFill>
              <a:srgbClr val="FFFFFF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01" name="Text Box 17"/>
            <p:cNvSpPr txBox="1">
              <a:spLocks noChangeArrowheads="1"/>
            </p:cNvSpPr>
            <p:nvPr/>
          </p:nvSpPr>
          <p:spPr bwMode="auto">
            <a:xfrm>
              <a:off x="640" y="3454"/>
              <a:ext cx="4429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en-US" sz="2000" b="0" dirty="0">
                  <a:latin typeface="Courier New" charset="0"/>
                </a:rPr>
                <a:t>for (</a:t>
              </a:r>
              <a:r>
                <a:rPr lang="en-US" altLang="en-US" sz="2000" b="0" dirty="0" err="1">
                  <a:latin typeface="Courier New" charset="0"/>
                </a:rPr>
                <a:t>int</a:t>
              </a:r>
              <a:r>
                <a:rPr lang="en-US" altLang="en-US" sz="2000" b="0" dirty="0">
                  <a:latin typeface="Courier New" charset="0"/>
                </a:rPr>
                <a:t> x = 1; x &lt;= 1024; x </a:t>
              </a:r>
              <a:r>
                <a:rPr lang="en-US" altLang="en-US" sz="2000" b="0" dirty="0" smtClean="0">
                  <a:latin typeface="Courier New" charset="0"/>
                </a:rPr>
                <a:t>= x * 2</a:t>
              </a:r>
              <a:r>
                <a:rPr lang="en-US" altLang="en-US" sz="2000" b="0" dirty="0">
                  <a:latin typeface="Courier New" charset="0"/>
                </a:rPr>
                <a:t>)</a:t>
              </a:r>
            </a:p>
          </p:txBody>
        </p:sp>
        <p:sp>
          <p:nvSpPr>
            <p:cNvPr id="16402" name="Text Box 18"/>
            <p:cNvSpPr txBox="1">
              <a:spLocks noChangeArrowheads="1"/>
            </p:cNvSpPr>
            <p:nvPr/>
          </p:nvSpPr>
          <p:spPr bwMode="auto">
            <a:xfrm>
              <a:off x="288" y="3459"/>
              <a:ext cx="269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 algn="just">
                <a:lnSpc>
                  <a:spcPct val="90000"/>
                </a:lnSpc>
                <a:buClrTx/>
                <a:buFontTx/>
                <a:buNone/>
              </a:pPr>
              <a:r>
                <a:rPr lang="en-US" altLang="en-US" sz="2400" b="0"/>
                <a:t>4.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53293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 Box 1"/>
          <p:cNvSpPr txBox="1">
            <a:spLocks noChangeArrowheads="1"/>
          </p:cNvSpPr>
          <p:nvPr/>
        </p:nvSpPr>
        <p:spPr bwMode="auto">
          <a:xfrm>
            <a:off x="483553" y="554673"/>
            <a:ext cx="8280400" cy="552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3200" b="0" smtClean="0">
                <a:solidFill>
                  <a:srgbClr val="7E0021"/>
                </a:solidFill>
              </a:rPr>
              <a:t>Keep The Balance</a:t>
            </a:r>
            <a:r>
              <a:rPr lang="en-US" altLang="en-US" sz="3200" b="0" dirty="0" smtClean="0">
                <a:solidFill>
                  <a:srgbClr val="7E0021"/>
                </a:solidFill>
              </a:rPr>
              <a:t>:</a:t>
            </a:r>
            <a:endParaRPr lang="en-US" altLang="en-US" sz="3200" b="0" dirty="0">
              <a:solidFill>
                <a:srgbClr val="7E0021"/>
              </a:solidFill>
            </a:endParaRPr>
          </a:p>
          <a:p>
            <a:pPr>
              <a:buClrTx/>
              <a:buFontTx/>
              <a:buNone/>
            </a:pPr>
            <a:endParaRPr lang="en-US" altLang="en-US" sz="3500" b="0" dirty="0"/>
          </a:p>
          <a:p>
            <a:pPr>
              <a:buClrTx/>
              <a:buFontTx/>
              <a:buNone/>
            </a:pPr>
            <a:r>
              <a:rPr lang="en-US" altLang="en-US" sz="3200" b="0" dirty="0"/>
              <a:t>I have a factory that runs with 100 people. Some people get paid 500 units/month, some 100 units/month, and some 5 units/month. </a:t>
            </a:r>
          </a:p>
          <a:p>
            <a:pPr>
              <a:buClrTx/>
              <a:buFontTx/>
              <a:buNone/>
            </a:pPr>
            <a:r>
              <a:rPr lang="en-US" altLang="en-US" sz="3200" b="0" dirty="0"/>
              <a:t>I pay 10000 units/month to my workers.</a:t>
            </a:r>
          </a:p>
          <a:p>
            <a:pPr>
              <a:buClrTx/>
              <a:buFontTx/>
              <a:buNone/>
            </a:pPr>
            <a:endParaRPr lang="en-US" altLang="en-US" sz="3500" b="0" dirty="0"/>
          </a:p>
          <a:p>
            <a:pPr>
              <a:buClrTx/>
              <a:buFontTx/>
              <a:buNone/>
            </a:pPr>
            <a:r>
              <a:rPr lang="en-US" altLang="en-US" sz="3200" b="0" dirty="0"/>
              <a:t>How many of the 100 receive 5 units/month?</a:t>
            </a:r>
          </a:p>
          <a:p>
            <a:pPr>
              <a:buClrTx/>
              <a:buFontTx/>
              <a:buNone/>
            </a:pPr>
            <a:endParaRPr lang="en-US" altLang="en-US" sz="3500" b="0" dirty="0"/>
          </a:p>
          <a:p>
            <a:pPr>
              <a:buClrTx/>
              <a:buFontTx/>
              <a:buNone/>
            </a:pPr>
            <a:r>
              <a:rPr lang="en-US" altLang="en-US" sz="3200" b="0" dirty="0"/>
              <a:t>Could you help me with a Java program?</a:t>
            </a:r>
          </a:p>
          <a:p>
            <a:pPr>
              <a:buClrTx/>
              <a:buFontTx/>
              <a:buNone/>
            </a:pPr>
            <a:endParaRPr lang="en-US" altLang="en-US" sz="3200" b="0" dirty="0"/>
          </a:p>
        </p:txBody>
      </p:sp>
    </p:spTree>
    <p:extLst>
      <p:ext uri="{BB962C8B-B14F-4D97-AF65-F5344CB8AC3E}">
        <p14:creationId xmlns:p14="http://schemas.microsoft.com/office/powerpoint/2010/main" val="11958370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ext Box 1"/>
          <p:cNvSpPr txBox="1">
            <a:spLocks noChangeArrowheads="1"/>
          </p:cNvSpPr>
          <p:nvPr/>
        </p:nvSpPr>
        <p:spPr bwMode="auto">
          <a:xfrm>
            <a:off x="0" y="76200"/>
            <a:ext cx="914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4000" b="0" dirty="0">
                <a:solidFill>
                  <a:schemeClr val="tx1"/>
                </a:solidFill>
              </a:rPr>
              <a:t>Comparing </a:t>
            </a:r>
            <a:r>
              <a:rPr lang="en-US" altLang="en-US" sz="3600" b="0" dirty="0">
                <a:solidFill>
                  <a:schemeClr val="tx1"/>
                </a:solidFill>
                <a:latin typeface="Courier New" charset="0"/>
              </a:rPr>
              <a:t>for</a:t>
            </a:r>
            <a:r>
              <a:rPr lang="en-US" altLang="en-US" sz="4000" b="0" dirty="0">
                <a:solidFill>
                  <a:schemeClr val="tx1"/>
                </a:solidFill>
              </a:rPr>
              <a:t> and </a:t>
            </a:r>
            <a:r>
              <a:rPr lang="en-US" altLang="en-US" sz="3600" b="0" dirty="0">
                <a:solidFill>
                  <a:schemeClr val="tx1"/>
                </a:solidFill>
                <a:latin typeface="Courier New" charset="0"/>
              </a:rPr>
              <a:t>while</a:t>
            </a:r>
            <a:r>
              <a:rPr lang="en-US" altLang="en-US" sz="4000" b="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457200" y="1143000"/>
            <a:ext cx="8229600" cy="426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just">
              <a:lnSpc>
                <a:spcPct val="90000"/>
              </a:lnSpc>
              <a:buClrTx/>
              <a:buFontTx/>
              <a:buNone/>
            </a:pPr>
            <a:r>
              <a:rPr lang="en-US" altLang="en-US" sz="2400" b="0" dirty="0"/>
              <a:t>The </a:t>
            </a:r>
            <a:r>
              <a:rPr lang="en-US" altLang="en-US" sz="2000" b="0" u="sng" dirty="0">
                <a:latin typeface="Courier New" charset="0"/>
              </a:rPr>
              <a:t>for</a:t>
            </a:r>
            <a:r>
              <a:rPr lang="en-US" altLang="en-US" sz="2400" b="0" dirty="0"/>
              <a:t> statement</a:t>
            </a:r>
          </a:p>
        </p:txBody>
      </p:sp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457200" y="3474720"/>
            <a:ext cx="8229600" cy="426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just">
              <a:lnSpc>
                <a:spcPct val="90000"/>
              </a:lnSpc>
              <a:buClrTx/>
              <a:buFontTx/>
              <a:buNone/>
            </a:pPr>
            <a:r>
              <a:rPr lang="en-US" altLang="en-US" sz="2400" b="0" dirty="0"/>
              <a:t>is functionally equivalent to the following code using </a:t>
            </a:r>
            <a:r>
              <a:rPr lang="en-US" altLang="en-US" sz="2000" b="0" u="sng" dirty="0">
                <a:latin typeface="Courier New" charset="0"/>
              </a:rPr>
              <a:t>while</a:t>
            </a:r>
            <a:r>
              <a:rPr lang="en-US" altLang="en-US" sz="2400" b="0" dirty="0"/>
              <a:t>:</a:t>
            </a:r>
          </a:p>
        </p:txBody>
      </p:sp>
      <p:grpSp>
        <p:nvGrpSpPr>
          <p:cNvPr id="17412" name="Group 4"/>
          <p:cNvGrpSpPr>
            <a:grpSpLocks/>
          </p:cNvGrpSpPr>
          <p:nvPr/>
        </p:nvGrpSpPr>
        <p:grpSpPr bwMode="auto">
          <a:xfrm>
            <a:off x="1676400" y="1671638"/>
            <a:ext cx="5761038" cy="1193800"/>
            <a:chOff x="1056" y="1053"/>
            <a:chExt cx="3629" cy="752"/>
          </a:xfrm>
        </p:grpSpPr>
        <p:sp>
          <p:nvSpPr>
            <p:cNvPr id="17413" name="Rectangle 5"/>
            <p:cNvSpPr>
              <a:spLocks noChangeArrowheads="1"/>
            </p:cNvSpPr>
            <p:nvPr/>
          </p:nvSpPr>
          <p:spPr bwMode="auto">
            <a:xfrm>
              <a:off x="1056" y="1053"/>
              <a:ext cx="3629" cy="752"/>
            </a:xfrm>
            <a:prstGeom prst="rect">
              <a:avLst/>
            </a:prstGeom>
            <a:solidFill>
              <a:srgbClr val="FFFFFF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14" name="Text Box 6"/>
            <p:cNvSpPr txBox="1">
              <a:spLocks noChangeArrowheads="1"/>
            </p:cNvSpPr>
            <p:nvPr/>
          </p:nvSpPr>
          <p:spPr bwMode="auto">
            <a:xfrm>
              <a:off x="1120" y="1109"/>
              <a:ext cx="3533" cy="6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en-US" sz="2000" b="0" dirty="0">
                  <a:latin typeface="Courier New" charset="0"/>
                </a:rPr>
                <a:t>for ( </a:t>
              </a:r>
              <a:r>
                <a:rPr lang="en-US" altLang="en-US" sz="2000" i="1" dirty="0" err="1">
                  <a:solidFill>
                    <a:srgbClr val="0070C0"/>
                  </a:solidFill>
                </a:rPr>
                <a:t>init</a:t>
              </a:r>
              <a:r>
                <a:rPr lang="en-US" altLang="en-US" sz="2000" b="0" dirty="0">
                  <a:solidFill>
                    <a:srgbClr val="0070C0"/>
                  </a:solidFill>
                  <a:latin typeface="Courier New" charset="0"/>
                </a:rPr>
                <a:t> </a:t>
              </a:r>
              <a:r>
                <a:rPr lang="en-US" altLang="en-US" sz="2000" b="0" dirty="0">
                  <a:latin typeface="Courier New" charset="0"/>
                </a:rPr>
                <a:t>; </a:t>
              </a:r>
              <a:r>
                <a:rPr lang="en-US" altLang="en-US" sz="2000" i="1" dirty="0">
                  <a:solidFill>
                    <a:srgbClr val="FF0000"/>
                  </a:solidFill>
                </a:rPr>
                <a:t>test</a:t>
              </a:r>
              <a:r>
                <a:rPr lang="en-US" altLang="en-US" sz="2000" b="0" dirty="0">
                  <a:solidFill>
                    <a:srgbClr val="FF0000"/>
                  </a:solidFill>
                  <a:latin typeface="Courier New" charset="0"/>
                </a:rPr>
                <a:t> </a:t>
              </a:r>
              <a:r>
                <a:rPr lang="en-US" altLang="en-US" sz="2000" b="0" dirty="0">
                  <a:latin typeface="Courier New" charset="0"/>
                </a:rPr>
                <a:t>; </a:t>
              </a:r>
              <a:r>
                <a:rPr lang="en-US" altLang="en-US" sz="2000" i="1" dirty="0">
                  <a:solidFill>
                    <a:schemeClr val="accent6">
                      <a:lumMod val="75000"/>
                    </a:schemeClr>
                  </a:solidFill>
                </a:rPr>
                <a:t>step</a:t>
              </a:r>
              <a:r>
                <a:rPr lang="en-US" altLang="en-US" sz="2000" b="0" dirty="0">
                  <a:solidFill>
                    <a:schemeClr val="accent6">
                      <a:lumMod val="75000"/>
                    </a:schemeClr>
                  </a:solidFill>
                  <a:latin typeface="Courier New" charset="0"/>
                </a:rPr>
                <a:t> </a:t>
              </a:r>
              <a:r>
                <a:rPr lang="en-US" altLang="en-US" sz="2000" b="0" dirty="0">
                  <a:latin typeface="Courier New" charset="0"/>
                </a:rPr>
                <a:t>) {</a:t>
              </a:r>
            </a:p>
            <a:p>
              <a:pPr>
                <a:buClrTx/>
                <a:buFontTx/>
                <a:buNone/>
              </a:pPr>
              <a:r>
                <a:rPr lang="en-US" altLang="en-US" sz="2000" dirty="0">
                  <a:solidFill>
                    <a:srgbClr val="00B050"/>
                  </a:solidFill>
                  <a:latin typeface="Courier New" charset="0"/>
                </a:rPr>
                <a:t>   </a:t>
              </a:r>
              <a:r>
                <a:rPr lang="en-US" altLang="en-US" sz="2000" i="1" dirty="0">
                  <a:solidFill>
                    <a:srgbClr val="00B050"/>
                  </a:solidFill>
                </a:rPr>
                <a:t>statements to be repeated</a:t>
              </a:r>
            </a:p>
            <a:p>
              <a:pPr>
                <a:buClrTx/>
                <a:buFontTx/>
                <a:buNone/>
              </a:pPr>
              <a:r>
                <a:rPr lang="en-US" altLang="en-US" sz="2000" b="0" dirty="0">
                  <a:latin typeface="Courier New" charset="0"/>
                </a:rPr>
                <a:t>}</a:t>
              </a:r>
            </a:p>
          </p:txBody>
        </p:sp>
      </p:grpSp>
      <p:sp>
        <p:nvSpPr>
          <p:cNvPr id="17415" name="Rectangle 7"/>
          <p:cNvSpPr>
            <a:spLocks noChangeArrowheads="1"/>
          </p:cNvSpPr>
          <p:nvPr/>
        </p:nvSpPr>
        <p:spPr bwMode="auto">
          <a:xfrm>
            <a:off x="1676400" y="4079558"/>
            <a:ext cx="5791200" cy="1833562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6" name="Text Box 8"/>
          <p:cNvSpPr txBox="1">
            <a:spLocks noChangeArrowheads="1"/>
          </p:cNvSpPr>
          <p:nvPr/>
        </p:nvSpPr>
        <p:spPr bwMode="auto">
          <a:xfrm>
            <a:off x="1778000" y="4168458"/>
            <a:ext cx="5638800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2000" i="1" dirty="0" err="1">
                <a:solidFill>
                  <a:srgbClr val="0070C0"/>
                </a:solidFill>
              </a:rPr>
              <a:t>init</a:t>
            </a:r>
            <a:r>
              <a:rPr lang="en-US" altLang="en-US" sz="2000" b="0" dirty="0">
                <a:latin typeface="Courier New" charset="0"/>
              </a:rPr>
              <a:t>;</a:t>
            </a:r>
          </a:p>
          <a:p>
            <a:pPr>
              <a:buClrTx/>
              <a:buFontTx/>
              <a:buNone/>
            </a:pPr>
            <a:r>
              <a:rPr lang="en-US" altLang="en-US" sz="2000" b="0" dirty="0">
                <a:latin typeface="Courier New" charset="0"/>
              </a:rPr>
              <a:t>while (</a:t>
            </a:r>
            <a:r>
              <a:rPr lang="en-US" altLang="en-US" sz="800" b="0" dirty="0">
                <a:latin typeface="Courier New" charset="0"/>
              </a:rPr>
              <a:t> </a:t>
            </a:r>
            <a:r>
              <a:rPr lang="en-US" altLang="en-US" sz="2000" i="1" dirty="0">
                <a:solidFill>
                  <a:srgbClr val="FF0000"/>
                </a:solidFill>
              </a:rPr>
              <a:t>test</a:t>
            </a:r>
            <a:r>
              <a:rPr lang="en-US" altLang="en-US" sz="800" b="0" dirty="0">
                <a:solidFill>
                  <a:srgbClr val="FF0000"/>
                </a:solidFill>
                <a:latin typeface="Courier New" charset="0"/>
              </a:rPr>
              <a:t> </a:t>
            </a:r>
            <a:r>
              <a:rPr lang="en-US" altLang="en-US" sz="2000" b="0" dirty="0">
                <a:latin typeface="Courier New" charset="0"/>
              </a:rPr>
              <a:t>) {</a:t>
            </a:r>
          </a:p>
          <a:p>
            <a:pPr>
              <a:buClrTx/>
              <a:buFontTx/>
              <a:buNone/>
            </a:pPr>
            <a:r>
              <a:rPr lang="en-US" altLang="en-US" sz="2000" dirty="0">
                <a:solidFill>
                  <a:srgbClr val="00B050"/>
                </a:solidFill>
                <a:latin typeface="Courier New" charset="0"/>
              </a:rPr>
              <a:t>   </a:t>
            </a:r>
            <a:r>
              <a:rPr lang="en-US" altLang="en-US" sz="2000" i="1" dirty="0">
                <a:solidFill>
                  <a:srgbClr val="00B050"/>
                </a:solidFill>
              </a:rPr>
              <a:t>statements to be repeated</a:t>
            </a:r>
          </a:p>
          <a:p>
            <a:pPr>
              <a:buClrTx/>
              <a:buFontTx/>
              <a:buNone/>
            </a:pPr>
            <a:r>
              <a:rPr lang="en-US" altLang="en-US" sz="2000" b="0" dirty="0">
                <a:latin typeface="Courier New" charset="0"/>
              </a:rPr>
              <a:t>   </a:t>
            </a:r>
            <a:r>
              <a:rPr lang="en-US" altLang="en-US" sz="2000" i="1" dirty="0">
                <a:solidFill>
                  <a:schemeClr val="accent6">
                    <a:lumMod val="75000"/>
                  </a:schemeClr>
                </a:solidFill>
              </a:rPr>
              <a:t>step</a:t>
            </a:r>
            <a:r>
              <a:rPr lang="en-US" altLang="en-US" sz="2000" b="0" dirty="0">
                <a:latin typeface="Courier New" charset="0"/>
              </a:rPr>
              <a:t>;</a:t>
            </a:r>
          </a:p>
          <a:p>
            <a:pPr>
              <a:buClrTx/>
              <a:buFontTx/>
              <a:buNone/>
            </a:pPr>
            <a:r>
              <a:rPr lang="en-US" altLang="en-US" sz="2000" b="0" dirty="0">
                <a:latin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47500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7" name="Group 1"/>
          <p:cNvGrpSpPr>
            <a:grpSpLocks/>
          </p:cNvGrpSpPr>
          <p:nvPr/>
        </p:nvGrpSpPr>
        <p:grpSpPr bwMode="auto">
          <a:xfrm>
            <a:off x="502920" y="2982277"/>
            <a:ext cx="8305800" cy="3098483"/>
            <a:chOff x="1056" y="3117"/>
            <a:chExt cx="3629" cy="1017"/>
          </a:xfrm>
        </p:grpSpPr>
        <p:sp>
          <p:nvSpPr>
            <p:cNvPr id="9219" name="Rectangle 3"/>
            <p:cNvSpPr>
              <a:spLocks noChangeArrowheads="1"/>
            </p:cNvSpPr>
            <p:nvPr/>
          </p:nvSpPr>
          <p:spPr bwMode="auto">
            <a:xfrm>
              <a:off x="1056" y="3117"/>
              <a:ext cx="3629" cy="1017"/>
            </a:xfrm>
            <a:prstGeom prst="rect">
              <a:avLst/>
            </a:prstGeom>
            <a:solidFill>
              <a:srgbClr val="FFFFFF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0" name="Text Box 4"/>
            <p:cNvSpPr txBox="1">
              <a:spLocks noChangeArrowheads="1"/>
            </p:cNvSpPr>
            <p:nvPr/>
          </p:nvSpPr>
          <p:spPr bwMode="auto">
            <a:xfrm>
              <a:off x="1120" y="3167"/>
              <a:ext cx="3533" cy="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400" b="1">
                  <a:solidFill>
                    <a:srgbClr val="000000"/>
                  </a:solidFill>
                  <a:latin typeface="Times New Roman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en-US" sz="2800" b="0" dirty="0">
                  <a:latin typeface="Courier New" charset="0"/>
                </a:rPr>
                <a:t>if (</a:t>
              </a:r>
              <a:r>
                <a:rPr lang="en-US" altLang="en-US" sz="2800" b="0" i="1" dirty="0"/>
                <a:t>condition</a:t>
              </a:r>
              <a:r>
                <a:rPr lang="en-US" altLang="en-US" sz="2800" b="0" dirty="0">
                  <a:latin typeface="Courier New" charset="0"/>
                </a:rPr>
                <a:t>) {</a:t>
              </a:r>
            </a:p>
            <a:p>
              <a:pPr>
                <a:buClrTx/>
                <a:buFontTx/>
                <a:buNone/>
              </a:pPr>
              <a:r>
                <a:rPr lang="en-US" altLang="en-US" sz="2800" dirty="0">
                  <a:solidFill>
                    <a:srgbClr val="00B050"/>
                  </a:solidFill>
                  <a:latin typeface="Courier New" charset="0"/>
                </a:rPr>
                <a:t>   </a:t>
              </a:r>
              <a:r>
                <a:rPr lang="en-US" altLang="en-US" sz="2800" i="1" dirty="0">
                  <a:solidFill>
                    <a:srgbClr val="00B050"/>
                  </a:solidFill>
                </a:rPr>
                <a:t>statements to be executed if the condition is true</a:t>
              </a:r>
            </a:p>
            <a:p>
              <a:pPr>
                <a:buClrTx/>
                <a:buFontTx/>
                <a:buNone/>
              </a:pPr>
              <a:r>
                <a:rPr lang="en-US" altLang="en-US" sz="2800" b="0" dirty="0">
                  <a:latin typeface="Courier New" charset="0"/>
                </a:rPr>
                <a:t>} else {</a:t>
              </a:r>
            </a:p>
            <a:p>
              <a:pPr>
                <a:buClrTx/>
                <a:buFontTx/>
                <a:buNone/>
              </a:pPr>
              <a:r>
                <a:rPr lang="en-US" altLang="en-US" sz="2800" dirty="0">
                  <a:solidFill>
                    <a:srgbClr val="FF0000"/>
                  </a:solidFill>
                  <a:latin typeface="Courier New" charset="0"/>
                </a:rPr>
                <a:t>   </a:t>
              </a:r>
              <a:r>
                <a:rPr lang="en-US" altLang="en-US" sz="2800" i="1" dirty="0">
                  <a:solidFill>
                    <a:srgbClr val="FF0000"/>
                  </a:solidFill>
                </a:rPr>
                <a:t>statements to be executed if the condition is false</a:t>
              </a:r>
            </a:p>
            <a:p>
              <a:pPr>
                <a:buClrTx/>
                <a:buFontTx/>
                <a:buNone/>
              </a:pPr>
              <a:r>
                <a:rPr lang="en-US" altLang="en-US" sz="2800" b="0" dirty="0">
                  <a:latin typeface="Courier New" charset="0"/>
                </a:rPr>
                <a:t>}</a:t>
              </a:r>
            </a:p>
          </p:txBody>
        </p:sp>
      </p:grpSp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0" y="76200"/>
            <a:ext cx="914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4400" b="0" dirty="0">
                <a:solidFill>
                  <a:schemeClr val="tx1"/>
                </a:solidFill>
              </a:rPr>
              <a:t>The </a:t>
            </a:r>
            <a:r>
              <a:rPr lang="en-US" altLang="en-US" sz="3600" b="0" dirty="0">
                <a:solidFill>
                  <a:schemeClr val="tx1"/>
                </a:solidFill>
                <a:latin typeface="Courier New" charset="0"/>
              </a:rPr>
              <a:t>if</a:t>
            </a:r>
            <a:r>
              <a:rPr lang="en-US" altLang="en-US" sz="4400" b="0" dirty="0">
                <a:solidFill>
                  <a:schemeClr val="tx1"/>
                </a:solidFill>
              </a:rPr>
              <a:t> </a:t>
            </a:r>
            <a:r>
              <a:rPr lang="en-US" altLang="en-US" sz="4000" b="0" dirty="0">
                <a:solidFill>
                  <a:schemeClr val="tx1"/>
                </a:solidFill>
              </a:rPr>
              <a:t>Statement</a:t>
            </a:r>
          </a:p>
        </p:txBody>
      </p:sp>
      <p:sp>
        <p:nvSpPr>
          <p:cNvPr id="9223" name="Rectangle 7"/>
          <p:cNvSpPr>
            <a:spLocks noChangeArrowheads="1"/>
          </p:cNvSpPr>
          <p:nvPr/>
        </p:nvSpPr>
        <p:spPr bwMode="auto">
          <a:xfrm>
            <a:off x="609600" y="1085691"/>
            <a:ext cx="8107680" cy="1550829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4" name="Text Box 8"/>
          <p:cNvSpPr txBox="1">
            <a:spLocks noChangeArrowheads="1"/>
          </p:cNvSpPr>
          <p:nvPr/>
        </p:nvSpPr>
        <p:spPr bwMode="auto">
          <a:xfrm>
            <a:off x="711200" y="1139666"/>
            <a:ext cx="8006080" cy="1387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1">
                <a:solidFill>
                  <a:srgbClr val="000000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2800" b="0" dirty="0">
                <a:latin typeface="Courier New" charset="0"/>
              </a:rPr>
              <a:t>if (</a:t>
            </a:r>
            <a:r>
              <a:rPr lang="en-US" altLang="en-US" sz="2800" b="0" i="1" dirty="0"/>
              <a:t>condition</a:t>
            </a:r>
            <a:r>
              <a:rPr lang="en-US" altLang="en-US" sz="2800" b="0" dirty="0">
                <a:latin typeface="Courier New" charset="0"/>
              </a:rPr>
              <a:t>) {</a:t>
            </a:r>
          </a:p>
          <a:p>
            <a:pPr>
              <a:buClrTx/>
              <a:buFontTx/>
              <a:buNone/>
            </a:pPr>
            <a:r>
              <a:rPr lang="en-US" altLang="en-US" sz="2800" dirty="0">
                <a:solidFill>
                  <a:srgbClr val="00B050"/>
                </a:solidFill>
                <a:latin typeface="Courier New" charset="0"/>
              </a:rPr>
              <a:t>   </a:t>
            </a:r>
            <a:r>
              <a:rPr lang="en-US" altLang="en-US" sz="2800" i="1" dirty="0">
                <a:solidFill>
                  <a:srgbClr val="00B050"/>
                </a:solidFill>
              </a:rPr>
              <a:t>statements to be executed if the condition is true</a:t>
            </a:r>
          </a:p>
          <a:p>
            <a:pPr>
              <a:buClrTx/>
              <a:buFontTx/>
              <a:buNone/>
            </a:pPr>
            <a:r>
              <a:rPr lang="en-US" altLang="en-US" sz="2800" b="0" dirty="0">
                <a:latin typeface="Courier New" charset="0"/>
              </a:rPr>
              <a:t>}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2118360" y="4282440"/>
            <a:ext cx="381000" cy="1386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8720" y="5669280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We don’t write a condition there, the condition is just the inverse of the if condition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619705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182880"/>
            <a:ext cx="8229600" cy="884238"/>
          </a:xfrm>
        </p:spPr>
        <p:txBody>
          <a:bodyPr/>
          <a:lstStyle/>
          <a:p>
            <a:r>
              <a:rPr lang="en-US" b="1" smtClean="0">
                <a:solidFill>
                  <a:srgbClr val="002060"/>
                </a:solidFill>
              </a:rPr>
              <a:t>Declaration, assignment, update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2920" y="1006158"/>
            <a:ext cx="265176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C00000"/>
                </a:solidFill>
              </a:rPr>
              <a:t>               </a:t>
            </a:r>
            <a:r>
              <a:rPr lang="en-US" sz="4000" dirty="0" smtClean="0"/>
              <a:t>{</a:t>
            </a:r>
          </a:p>
          <a:p>
            <a:r>
              <a:rPr lang="en-US" sz="4000" dirty="0" smtClean="0"/>
              <a:t>….</a:t>
            </a:r>
          </a:p>
          <a:p>
            <a:r>
              <a:rPr lang="en-US" sz="4000" dirty="0" err="1" smtClean="0">
                <a:solidFill>
                  <a:srgbClr val="C00000"/>
                </a:solidFill>
              </a:rPr>
              <a:t>int</a:t>
            </a:r>
            <a:r>
              <a:rPr lang="en-US" sz="4000" dirty="0" smtClean="0">
                <a:solidFill>
                  <a:srgbClr val="C00000"/>
                </a:solidFill>
              </a:rPr>
              <a:t> </a:t>
            </a:r>
            <a:r>
              <a:rPr lang="en-US" sz="4000" dirty="0" smtClean="0"/>
              <a:t>x = 5;</a:t>
            </a:r>
          </a:p>
          <a:p>
            <a:endParaRPr lang="en-US" sz="4000" dirty="0"/>
          </a:p>
          <a:p>
            <a:r>
              <a:rPr lang="en-US" sz="4000" dirty="0" smtClean="0"/>
              <a:t>….</a:t>
            </a:r>
          </a:p>
          <a:p>
            <a:endParaRPr lang="en-US" sz="4000" dirty="0"/>
          </a:p>
          <a:p>
            <a:r>
              <a:rPr lang="en-US" sz="4000" dirty="0" smtClean="0"/>
              <a:t>….</a:t>
            </a:r>
          </a:p>
          <a:p>
            <a:endParaRPr lang="en-US" sz="4000" dirty="0" smtClean="0"/>
          </a:p>
          <a:p>
            <a:r>
              <a:rPr lang="en-US" sz="4000" dirty="0"/>
              <a:t>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520" y="1804670"/>
            <a:ext cx="2042532" cy="13957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066" y="5059680"/>
            <a:ext cx="1690554" cy="1972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18160" y="4140061"/>
            <a:ext cx="18064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C00000"/>
                </a:solidFill>
              </a:rPr>
              <a:t>int</a:t>
            </a:r>
            <a:r>
              <a:rPr lang="en-US" sz="3600" dirty="0">
                <a:solidFill>
                  <a:srgbClr val="C00000"/>
                </a:solidFill>
              </a:rPr>
              <a:t> </a:t>
            </a:r>
            <a:r>
              <a:rPr lang="en-US" sz="3600" dirty="0"/>
              <a:t>x = </a:t>
            </a:r>
            <a:r>
              <a:rPr lang="en-US" sz="3600" dirty="0" smtClean="0"/>
              <a:t>7;</a:t>
            </a:r>
            <a:endParaRPr lang="en-US" sz="36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518160" y="4140061"/>
            <a:ext cx="903235" cy="646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02920" y="4140062"/>
            <a:ext cx="779146" cy="6463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81600" y="3840480"/>
            <a:ext cx="3520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Sorry, x exists, you cannot re-create it before it dies. Cloning not allowed!</a:t>
            </a: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218" y="3677493"/>
            <a:ext cx="2371194" cy="157146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598920" y="1723271"/>
            <a:ext cx="1021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7030A0"/>
                </a:solidFill>
                <a:latin typeface="Bodoni 72 Smallcaps Book" charset="0"/>
                <a:ea typeface="Bodoni 72 Smallcaps Book" charset="0"/>
                <a:cs typeface="Bodoni 72 Smallcaps Book" charset="0"/>
              </a:rPr>
              <a:t>5</a:t>
            </a:r>
            <a:endParaRPr lang="en-US" sz="6600" b="1" dirty="0">
              <a:solidFill>
                <a:srgbClr val="7030A0"/>
              </a:solidFill>
              <a:latin typeface="Bodoni 72 Smallcaps Book" charset="0"/>
              <a:ea typeface="Bodoni 72 Smallcaps Book" charset="0"/>
              <a:cs typeface="Bodoni 72 Smallcaps Book" charset="0"/>
            </a:endParaRPr>
          </a:p>
        </p:txBody>
      </p:sp>
      <p:sp>
        <p:nvSpPr>
          <p:cNvPr id="18" name="Left Arrow 17"/>
          <p:cNvSpPr/>
          <p:nvPr/>
        </p:nvSpPr>
        <p:spPr>
          <a:xfrm>
            <a:off x="5029200" y="2063908"/>
            <a:ext cx="1219200" cy="846931"/>
          </a:xfrm>
          <a:prstGeom prst="left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509260" y="1811455"/>
            <a:ext cx="10210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solidFill>
                  <a:srgbClr val="7030A0"/>
                </a:solidFill>
                <a:latin typeface="Bodoni 72 Smallcaps Book" charset="0"/>
                <a:ea typeface="Bodoni 72 Smallcaps Book" charset="0"/>
                <a:cs typeface="Bodoni 72 Smallcaps Book" charset="0"/>
              </a:rPr>
              <a:t>=</a:t>
            </a:r>
            <a:endParaRPr lang="en-US" sz="8000" b="1" dirty="0">
              <a:solidFill>
                <a:srgbClr val="7030A0"/>
              </a:solidFill>
              <a:latin typeface="Bodoni 72 Smallcaps Book" charset="0"/>
              <a:ea typeface="Bodoni 72 Smallcaps Book" charset="0"/>
              <a:cs typeface="Bodoni 72 Smallcaps Book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689927" y="1868076"/>
            <a:ext cx="8098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rgbClr val="C00000"/>
                </a:solidFill>
              </a:rPr>
              <a:t>int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/>
              <a:t>x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2468458" y="3668187"/>
            <a:ext cx="2305050" cy="15267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453218" y="3677493"/>
            <a:ext cx="2371194" cy="15666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38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7" grpId="0"/>
      <p:bldP spid="18" grpId="0" animBg="1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182880"/>
            <a:ext cx="8229600" cy="884238"/>
          </a:xfrm>
        </p:spPr>
        <p:txBody>
          <a:bodyPr/>
          <a:lstStyle/>
          <a:p>
            <a:r>
              <a:rPr lang="en-US" b="1" smtClean="0">
                <a:solidFill>
                  <a:srgbClr val="002060"/>
                </a:solidFill>
              </a:rPr>
              <a:t>Declaration, assignment, update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2920" y="1006158"/>
            <a:ext cx="265176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C00000"/>
                </a:solidFill>
              </a:rPr>
              <a:t>               </a:t>
            </a:r>
            <a:r>
              <a:rPr lang="en-US" sz="4000" dirty="0" smtClean="0"/>
              <a:t>{</a:t>
            </a:r>
          </a:p>
          <a:p>
            <a:r>
              <a:rPr lang="en-US" sz="4000" dirty="0" smtClean="0"/>
              <a:t>….</a:t>
            </a:r>
          </a:p>
          <a:p>
            <a:r>
              <a:rPr lang="en-US" sz="4000" dirty="0" err="1" smtClean="0">
                <a:solidFill>
                  <a:srgbClr val="C00000"/>
                </a:solidFill>
              </a:rPr>
              <a:t>int</a:t>
            </a:r>
            <a:r>
              <a:rPr lang="en-US" sz="4000" dirty="0" smtClean="0">
                <a:solidFill>
                  <a:srgbClr val="C00000"/>
                </a:solidFill>
              </a:rPr>
              <a:t> </a:t>
            </a:r>
            <a:r>
              <a:rPr lang="en-US" sz="4000" dirty="0" smtClean="0"/>
              <a:t>x = 5;</a:t>
            </a:r>
          </a:p>
          <a:p>
            <a:endParaRPr lang="en-US" sz="4000" dirty="0"/>
          </a:p>
          <a:p>
            <a:r>
              <a:rPr lang="en-US" sz="4000" dirty="0" smtClean="0"/>
              <a:t>….</a:t>
            </a:r>
          </a:p>
          <a:p>
            <a:endParaRPr lang="en-US" sz="4000" dirty="0"/>
          </a:p>
          <a:p>
            <a:r>
              <a:rPr lang="en-US" sz="4000" dirty="0" smtClean="0"/>
              <a:t>….</a:t>
            </a:r>
          </a:p>
          <a:p>
            <a:endParaRPr lang="en-US" sz="4000" dirty="0" smtClean="0"/>
          </a:p>
          <a:p>
            <a:r>
              <a:rPr lang="en-US" sz="4000" dirty="0"/>
              <a:t>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520" y="1804670"/>
            <a:ext cx="2042532" cy="139573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8160" y="4140061"/>
            <a:ext cx="18064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/>
              <a:t>x +2;</a:t>
            </a:r>
            <a:endParaRPr 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2507166" y="4201616"/>
            <a:ext cx="217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Let’s grow x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059680" y="3718560"/>
            <a:ext cx="36423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No error, but it does not update x! it computes value of x+2 and forgets it.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7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182880"/>
            <a:ext cx="8229600" cy="884238"/>
          </a:xfrm>
        </p:spPr>
        <p:txBody>
          <a:bodyPr/>
          <a:lstStyle/>
          <a:p>
            <a:r>
              <a:rPr lang="en-US" b="1" smtClean="0">
                <a:solidFill>
                  <a:srgbClr val="002060"/>
                </a:solidFill>
              </a:rPr>
              <a:t>Declaration, assignment, update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2920" y="1006158"/>
            <a:ext cx="265176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C00000"/>
                </a:solidFill>
              </a:rPr>
              <a:t>               </a:t>
            </a:r>
            <a:r>
              <a:rPr lang="en-US" sz="4000" dirty="0" smtClean="0"/>
              <a:t>{</a:t>
            </a:r>
          </a:p>
          <a:p>
            <a:r>
              <a:rPr lang="en-US" sz="4000" dirty="0" smtClean="0"/>
              <a:t>….</a:t>
            </a:r>
          </a:p>
          <a:p>
            <a:r>
              <a:rPr lang="en-US" sz="4000" dirty="0" err="1" smtClean="0">
                <a:solidFill>
                  <a:srgbClr val="C00000"/>
                </a:solidFill>
              </a:rPr>
              <a:t>int</a:t>
            </a:r>
            <a:r>
              <a:rPr lang="en-US" sz="4000" dirty="0" smtClean="0">
                <a:solidFill>
                  <a:srgbClr val="C00000"/>
                </a:solidFill>
              </a:rPr>
              <a:t> </a:t>
            </a:r>
            <a:r>
              <a:rPr lang="en-US" sz="4000" dirty="0" smtClean="0"/>
              <a:t>x = 5;</a:t>
            </a:r>
          </a:p>
          <a:p>
            <a:endParaRPr lang="en-US" sz="4000" dirty="0"/>
          </a:p>
          <a:p>
            <a:r>
              <a:rPr lang="en-US" sz="4000" dirty="0" smtClean="0"/>
              <a:t>….</a:t>
            </a:r>
          </a:p>
          <a:p>
            <a:endParaRPr lang="en-US" sz="4000" dirty="0"/>
          </a:p>
          <a:p>
            <a:r>
              <a:rPr lang="en-US" sz="4000" dirty="0" smtClean="0"/>
              <a:t>….</a:t>
            </a:r>
          </a:p>
          <a:p>
            <a:endParaRPr lang="en-US" sz="4000" dirty="0" smtClean="0"/>
          </a:p>
          <a:p>
            <a:r>
              <a:rPr lang="en-US" sz="4000" dirty="0"/>
              <a:t>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520" y="1804670"/>
            <a:ext cx="2042532" cy="139573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8160" y="4140061"/>
            <a:ext cx="18064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/>
              <a:t>x=x +2;</a:t>
            </a:r>
            <a:endParaRPr 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2507166" y="4201616"/>
            <a:ext cx="2171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Let’s grow x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5059680" y="3368040"/>
            <a:ext cx="36423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Good! After this line x indeed has a value of the previous value + 2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59680" y="4841994"/>
            <a:ext cx="36423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030A0"/>
                </a:solidFill>
              </a:rPr>
              <a:t>In Java = is not a mathematical equality operator, it is an assignment operator</a:t>
            </a:r>
            <a:endParaRPr lang="en-US" sz="28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18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</TotalTime>
  <Words>610</Words>
  <Application>Microsoft Macintosh PowerPoint</Application>
  <PresentationFormat>On-screen Show (4:3)</PresentationFormat>
  <Paragraphs>178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Bodoni 72 Smallcaps Book</vt:lpstr>
      <vt:lpstr>Calibri</vt:lpstr>
      <vt:lpstr>Courier New</vt:lpstr>
      <vt:lpstr>Monaco</vt:lpstr>
      <vt:lpstr>ＭＳ Ｐゴシック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Declaration, assignment, update</vt:lpstr>
      <vt:lpstr>Declaration, assignment, update</vt:lpstr>
      <vt:lpstr>Declaration, assignment, update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Tyler Jay Conklin</cp:lastModifiedBy>
  <cp:revision>46</cp:revision>
  <cp:lastPrinted>2018-06-29T11:37:16Z</cp:lastPrinted>
  <dcterms:created xsi:type="dcterms:W3CDTF">2016-06-21T08:23:40Z</dcterms:created>
  <dcterms:modified xsi:type="dcterms:W3CDTF">2018-06-29T11:37:43Z</dcterms:modified>
</cp:coreProperties>
</file>